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53"/>
  </p:notesMasterIdLst>
  <p:sldIdLst>
    <p:sldId id="287" r:id="rId3"/>
    <p:sldId id="257" r:id="rId4"/>
    <p:sldId id="258" r:id="rId5"/>
    <p:sldId id="294" r:id="rId6"/>
    <p:sldId id="297" r:id="rId7"/>
    <p:sldId id="293" r:id="rId8"/>
    <p:sldId id="298" r:id="rId9"/>
    <p:sldId id="295" r:id="rId10"/>
    <p:sldId id="299" r:id="rId11"/>
    <p:sldId id="300" r:id="rId12"/>
    <p:sldId id="302" r:id="rId13"/>
    <p:sldId id="301" r:id="rId14"/>
    <p:sldId id="303" r:id="rId15"/>
    <p:sldId id="289" r:id="rId16"/>
    <p:sldId id="304" r:id="rId17"/>
    <p:sldId id="305" r:id="rId18"/>
    <p:sldId id="307" r:id="rId19"/>
    <p:sldId id="308" r:id="rId20"/>
    <p:sldId id="309" r:id="rId21"/>
    <p:sldId id="306" r:id="rId22"/>
    <p:sldId id="311" r:id="rId23"/>
    <p:sldId id="312" r:id="rId24"/>
    <p:sldId id="310" r:id="rId25"/>
    <p:sldId id="313" r:id="rId26"/>
    <p:sldId id="314" r:id="rId27"/>
    <p:sldId id="316" r:id="rId28"/>
    <p:sldId id="315" r:id="rId29"/>
    <p:sldId id="317" r:id="rId30"/>
    <p:sldId id="318" r:id="rId31"/>
    <p:sldId id="290" r:id="rId32"/>
    <p:sldId id="319" r:id="rId33"/>
    <p:sldId id="320" r:id="rId34"/>
    <p:sldId id="321" r:id="rId35"/>
    <p:sldId id="322" r:id="rId36"/>
    <p:sldId id="323" r:id="rId37"/>
    <p:sldId id="324" r:id="rId38"/>
    <p:sldId id="291" r:id="rId39"/>
    <p:sldId id="325" r:id="rId40"/>
    <p:sldId id="326" r:id="rId41"/>
    <p:sldId id="329" r:id="rId42"/>
    <p:sldId id="327" r:id="rId43"/>
    <p:sldId id="328" r:id="rId44"/>
    <p:sldId id="332" r:id="rId45"/>
    <p:sldId id="292" r:id="rId46"/>
    <p:sldId id="331" r:id="rId47"/>
    <p:sldId id="330" r:id="rId48"/>
    <p:sldId id="333" r:id="rId49"/>
    <p:sldId id="335" r:id="rId50"/>
    <p:sldId id="334" r:id="rId51"/>
    <p:sldId id="336" r:id="rId52"/>
  </p:sldIdLst>
  <p:sldSz cx="9144000" cy="6858000" type="screen4x3"/>
  <p:notesSz cx="6858000" cy="9144000"/>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58D"/>
    <a:srgbClr val="808080"/>
    <a:srgbClr val="FCFCFC"/>
    <a:srgbClr val="E8E8E8"/>
    <a:srgbClr val="FFD84B"/>
    <a:srgbClr val="FFFFFF"/>
    <a:srgbClr val="CC3300"/>
    <a:srgbClr val="FFC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59" autoAdjust="0"/>
  </p:normalViewPr>
  <p:slideViewPr>
    <p:cSldViewPr>
      <p:cViewPr varScale="1">
        <p:scale>
          <a:sx n="67" d="100"/>
          <a:sy n="67" d="100"/>
        </p:scale>
        <p:origin x="-1464" y="-102"/>
      </p:cViewPr>
      <p:guideLst>
        <p:guide orient="horz" pos="2160"/>
        <p:guide pos="2880"/>
      </p:guideLst>
    </p:cSldViewPr>
  </p:slideViewPr>
  <p:outlineViewPr>
    <p:cViewPr>
      <p:scale>
        <a:sx n="33" d="100"/>
        <a:sy n="33" d="100"/>
      </p:scale>
      <p:origin x="0" y="20094"/>
    </p:cViewPr>
  </p:outlin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619D9-032D-4561-81CD-B7377008264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D0FACFBC-5816-4110-B6A6-2291B12896DE}">
      <dgm:prSet phldrT="[文本]"/>
      <dgm:spPr/>
      <dgm:t>
        <a:bodyPr/>
        <a:lstStyle/>
        <a:p>
          <a:r>
            <a:rPr lang="zh-CN" altLang="en-US" dirty="0" smtClean="0"/>
            <a:t>多路复用技术</a:t>
          </a:r>
          <a:endParaRPr lang="zh-CN" altLang="en-US" dirty="0"/>
        </a:p>
      </dgm:t>
    </dgm:pt>
    <dgm:pt modelId="{0A472519-C95C-4552-81CF-ECADA508CFC5}" type="parTrans" cxnId="{CE1C1BD6-C170-4CA9-BA9F-94397B557684}">
      <dgm:prSet/>
      <dgm:spPr/>
      <dgm:t>
        <a:bodyPr/>
        <a:lstStyle/>
        <a:p>
          <a:endParaRPr lang="zh-CN" altLang="en-US"/>
        </a:p>
      </dgm:t>
    </dgm:pt>
    <dgm:pt modelId="{9B30C3BE-5BE5-42AD-A077-B2AF87305B97}" type="sibTrans" cxnId="{CE1C1BD6-C170-4CA9-BA9F-94397B557684}">
      <dgm:prSet/>
      <dgm:spPr/>
      <dgm:t>
        <a:bodyPr/>
        <a:lstStyle/>
        <a:p>
          <a:endParaRPr lang="zh-CN" altLang="en-US"/>
        </a:p>
      </dgm:t>
    </dgm:pt>
    <dgm:pt modelId="{E360AA6E-CC27-41A2-9653-E8B029F6CCE1}">
      <dgm:prSet phldrT="[文本]"/>
      <dgm:spPr/>
      <dgm:t>
        <a:bodyPr/>
        <a:lstStyle/>
        <a:p>
          <a:r>
            <a:rPr lang="zh-CN" altLang="en-US" dirty="0" smtClean="0"/>
            <a:t>频分多路复用</a:t>
          </a:r>
          <a:endParaRPr lang="zh-CN" altLang="en-US" dirty="0"/>
        </a:p>
      </dgm:t>
    </dgm:pt>
    <dgm:pt modelId="{031B629E-9B4C-462D-A079-1E5EEA8CC85E}" type="parTrans" cxnId="{FBFEA41B-C426-42F0-AABD-7DD85903390F}">
      <dgm:prSet/>
      <dgm:spPr/>
      <dgm:t>
        <a:bodyPr/>
        <a:lstStyle/>
        <a:p>
          <a:endParaRPr lang="zh-CN" altLang="en-US"/>
        </a:p>
      </dgm:t>
    </dgm:pt>
    <dgm:pt modelId="{87D83DDD-1DF2-4612-B94B-3CB7B8D536FB}" type="sibTrans" cxnId="{FBFEA41B-C426-42F0-AABD-7DD85903390F}">
      <dgm:prSet/>
      <dgm:spPr/>
      <dgm:t>
        <a:bodyPr/>
        <a:lstStyle/>
        <a:p>
          <a:endParaRPr lang="zh-CN" altLang="en-US"/>
        </a:p>
      </dgm:t>
    </dgm:pt>
    <dgm:pt modelId="{98AADE6D-D5AF-481E-955D-2EE8BDC68ABC}">
      <dgm:prSet phldrT="[文本]"/>
      <dgm:spPr/>
      <dgm:t>
        <a:bodyPr/>
        <a:lstStyle/>
        <a:p>
          <a:r>
            <a:rPr lang="zh-CN" altLang="en-US" dirty="0" smtClean="0"/>
            <a:t>时分多路复用</a:t>
          </a:r>
          <a:endParaRPr lang="zh-CN" altLang="en-US" dirty="0"/>
        </a:p>
      </dgm:t>
    </dgm:pt>
    <dgm:pt modelId="{C7874FD7-2680-41A7-838C-78300015CEE3}" type="parTrans" cxnId="{9FC11588-1E5E-4AEC-8DD5-59439E190AEF}">
      <dgm:prSet/>
      <dgm:spPr/>
      <dgm:t>
        <a:bodyPr/>
        <a:lstStyle/>
        <a:p>
          <a:endParaRPr lang="zh-CN" altLang="en-US"/>
        </a:p>
      </dgm:t>
    </dgm:pt>
    <dgm:pt modelId="{24E4543F-2931-4AD0-B3FA-0B322219C4AB}" type="sibTrans" cxnId="{9FC11588-1E5E-4AEC-8DD5-59439E190AEF}">
      <dgm:prSet/>
      <dgm:spPr/>
      <dgm:t>
        <a:bodyPr/>
        <a:lstStyle/>
        <a:p>
          <a:endParaRPr lang="zh-CN" altLang="en-US"/>
        </a:p>
      </dgm:t>
    </dgm:pt>
    <dgm:pt modelId="{E1278316-2F55-486D-9D1C-90B0501D0100}">
      <dgm:prSet/>
      <dgm:spPr/>
      <dgm:t>
        <a:bodyPr/>
        <a:lstStyle/>
        <a:p>
          <a:r>
            <a:rPr lang="zh-CN" altLang="en-US" dirty="0" smtClean="0"/>
            <a:t>波分多路复用</a:t>
          </a:r>
          <a:endParaRPr lang="zh-CN" altLang="en-US" dirty="0"/>
        </a:p>
      </dgm:t>
    </dgm:pt>
    <dgm:pt modelId="{970C63C2-0476-4DE9-B1F5-C00332D2F368}" type="parTrans" cxnId="{9B9C0EC3-972F-4A32-A43B-86D0EC3A6D62}">
      <dgm:prSet/>
      <dgm:spPr/>
      <dgm:t>
        <a:bodyPr/>
        <a:lstStyle/>
        <a:p>
          <a:endParaRPr lang="zh-CN" altLang="en-US"/>
        </a:p>
      </dgm:t>
    </dgm:pt>
    <dgm:pt modelId="{5C82FF42-1D17-432B-AFCF-0CDDADE99591}" type="sibTrans" cxnId="{9B9C0EC3-972F-4A32-A43B-86D0EC3A6D62}">
      <dgm:prSet/>
      <dgm:spPr/>
      <dgm:t>
        <a:bodyPr/>
        <a:lstStyle/>
        <a:p>
          <a:endParaRPr lang="zh-CN" altLang="en-US"/>
        </a:p>
      </dgm:t>
    </dgm:pt>
    <dgm:pt modelId="{A0D356B7-450A-49C3-B4F4-827B33D6C32B}" type="pres">
      <dgm:prSet presAssocID="{5E8619D9-032D-4561-81CD-B7377008264A}" presName="Name0" presStyleCnt="0">
        <dgm:presLayoutVars>
          <dgm:chPref val="1"/>
          <dgm:dir/>
          <dgm:animOne val="branch"/>
          <dgm:animLvl val="lvl"/>
          <dgm:resizeHandles val="exact"/>
        </dgm:presLayoutVars>
      </dgm:prSet>
      <dgm:spPr/>
      <dgm:t>
        <a:bodyPr/>
        <a:lstStyle/>
        <a:p>
          <a:endParaRPr lang="zh-CN" altLang="en-US"/>
        </a:p>
      </dgm:t>
    </dgm:pt>
    <dgm:pt modelId="{131704C8-BD2F-4A66-BF3E-B2CCFD39D9E8}" type="pres">
      <dgm:prSet presAssocID="{D0FACFBC-5816-4110-B6A6-2291B12896DE}" presName="root1" presStyleCnt="0"/>
      <dgm:spPr/>
    </dgm:pt>
    <dgm:pt modelId="{D68FE41B-21F1-423E-BCCA-0B964B2E1310}" type="pres">
      <dgm:prSet presAssocID="{D0FACFBC-5816-4110-B6A6-2291B12896DE}" presName="LevelOneTextNode" presStyleLbl="node0" presStyleIdx="0" presStyleCnt="1" custAng="5400000" custScaleX="111324" custScaleY="80553" custLinFactX="-83312" custLinFactNeighborX="-100000" custLinFactNeighborY="-1925">
        <dgm:presLayoutVars>
          <dgm:chPref val="3"/>
        </dgm:presLayoutVars>
      </dgm:prSet>
      <dgm:spPr/>
      <dgm:t>
        <a:bodyPr/>
        <a:lstStyle/>
        <a:p>
          <a:endParaRPr lang="zh-CN" altLang="en-US"/>
        </a:p>
      </dgm:t>
    </dgm:pt>
    <dgm:pt modelId="{B5DDE6C1-8FBB-4551-8169-1116E8769508}" type="pres">
      <dgm:prSet presAssocID="{D0FACFBC-5816-4110-B6A6-2291B12896DE}" presName="level2hierChild" presStyleCnt="0"/>
      <dgm:spPr/>
    </dgm:pt>
    <dgm:pt modelId="{D43A4674-F4F0-4B74-8E35-0FE7BFCA991E}" type="pres">
      <dgm:prSet presAssocID="{031B629E-9B4C-462D-A079-1E5EEA8CC85E}" presName="conn2-1" presStyleLbl="parChTrans1D2" presStyleIdx="0" presStyleCnt="3"/>
      <dgm:spPr/>
      <dgm:t>
        <a:bodyPr/>
        <a:lstStyle/>
        <a:p>
          <a:endParaRPr lang="zh-CN" altLang="en-US"/>
        </a:p>
      </dgm:t>
    </dgm:pt>
    <dgm:pt modelId="{7008A308-F528-4F8E-A268-A2838F775FA2}" type="pres">
      <dgm:prSet presAssocID="{031B629E-9B4C-462D-A079-1E5EEA8CC85E}" presName="connTx" presStyleLbl="parChTrans1D2" presStyleIdx="0" presStyleCnt="3"/>
      <dgm:spPr/>
      <dgm:t>
        <a:bodyPr/>
        <a:lstStyle/>
        <a:p>
          <a:endParaRPr lang="zh-CN" altLang="en-US"/>
        </a:p>
      </dgm:t>
    </dgm:pt>
    <dgm:pt modelId="{3E8BD1F8-D1DC-4FC6-AB51-D76FFE7867E9}" type="pres">
      <dgm:prSet presAssocID="{E360AA6E-CC27-41A2-9653-E8B029F6CCE1}" presName="root2" presStyleCnt="0"/>
      <dgm:spPr/>
    </dgm:pt>
    <dgm:pt modelId="{C7986AF3-6719-45B0-91C5-5933AC23C35F}" type="pres">
      <dgm:prSet presAssocID="{E360AA6E-CC27-41A2-9653-E8B029F6CCE1}" presName="LevelTwoTextNode" presStyleLbl="node2" presStyleIdx="0" presStyleCnt="3" custLinFactNeighborX="55430" custLinFactNeighborY="-27430">
        <dgm:presLayoutVars>
          <dgm:chPref val="3"/>
        </dgm:presLayoutVars>
      </dgm:prSet>
      <dgm:spPr/>
      <dgm:t>
        <a:bodyPr/>
        <a:lstStyle/>
        <a:p>
          <a:endParaRPr lang="zh-CN" altLang="en-US"/>
        </a:p>
      </dgm:t>
    </dgm:pt>
    <dgm:pt modelId="{BEE58482-2E4B-4AA6-ADFE-BFF55B57AED8}" type="pres">
      <dgm:prSet presAssocID="{E360AA6E-CC27-41A2-9653-E8B029F6CCE1}" presName="level3hierChild" presStyleCnt="0"/>
      <dgm:spPr/>
    </dgm:pt>
    <dgm:pt modelId="{63D567BB-F466-4629-A48D-0A6A1F0FE214}" type="pres">
      <dgm:prSet presAssocID="{C7874FD7-2680-41A7-838C-78300015CEE3}" presName="conn2-1" presStyleLbl="parChTrans1D2" presStyleIdx="1" presStyleCnt="3"/>
      <dgm:spPr/>
      <dgm:t>
        <a:bodyPr/>
        <a:lstStyle/>
        <a:p>
          <a:endParaRPr lang="zh-CN" altLang="en-US"/>
        </a:p>
      </dgm:t>
    </dgm:pt>
    <dgm:pt modelId="{D42B3F5A-0FB1-45D5-A4FD-7E87DCEFED92}" type="pres">
      <dgm:prSet presAssocID="{C7874FD7-2680-41A7-838C-78300015CEE3}" presName="connTx" presStyleLbl="parChTrans1D2" presStyleIdx="1" presStyleCnt="3"/>
      <dgm:spPr/>
      <dgm:t>
        <a:bodyPr/>
        <a:lstStyle/>
        <a:p>
          <a:endParaRPr lang="zh-CN" altLang="en-US"/>
        </a:p>
      </dgm:t>
    </dgm:pt>
    <dgm:pt modelId="{6DC23165-5F87-4762-A441-F654F09186CA}" type="pres">
      <dgm:prSet presAssocID="{98AADE6D-D5AF-481E-955D-2EE8BDC68ABC}" presName="root2" presStyleCnt="0"/>
      <dgm:spPr/>
    </dgm:pt>
    <dgm:pt modelId="{F18AF102-4390-46B5-9929-8D0CDAF9EFBE}" type="pres">
      <dgm:prSet presAssocID="{98AADE6D-D5AF-481E-955D-2EE8BDC68ABC}" presName="LevelTwoTextNode" presStyleLbl="node2" presStyleIdx="1" presStyleCnt="3" custLinFactNeighborX="55430" custLinFactNeighborY="-611">
        <dgm:presLayoutVars>
          <dgm:chPref val="3"/>
        </dgm:presLayoutVars>
      </dgm:prSet>
      <dgm:spPr/>
      <dgm:t>
        <a:bodyPr/>
        <a:lstStyle/>
        <a:p>
          <a:endParaRPr lang="zh-CN" altLang="en-US"/>
        </a:p>
      </dgm:t>
    </dgm:pt>
    <dgm:pt modelId="{65A87823-0F24-4EA2-A5F0-85D41A1C6EB6}" type="pres">
      <dgm:prSet presAssocID="{98AADE6D-D5AF-481E-955D-2EE8BDC68ABC}" presName="level3hierChild" presStyleCnt="0"/>
      <dgm:spPr/>
    </dgm:pt>
    <dgm:pt modelId="{9C9550DD-C640-4AF0-A371-376E69CD7595}" type="pres">
      <dgm:prSet presAssocID="{970C63C2-0476-4DE9-B1F5-C00332D2F368}" presName="conn2-1" presStyleLbl="parChTrans1D2" presStyleIdx="2" presStyleCnt="3"/>
      <dgm:spPr/>
      <dgm:t>
        <a:bodyPr/>
        <a:lstStyle/>
        <a:p>
          <a:endParaRPr lang="zh-CN" altLang="en-US"/>
        </a:p>
      </dgm:t>
    </dgm:pt>
    <dgm:pt modelId="{39E873CE-1546-4818-B15D-2D2AE820D3E9}" type="pres">
      <dgm:prSet presAssocID="{970C63C2-0476-4DE9-B1F5-C00332D2F368}" presName="connTx" presStyleLbl="parChTrans1D2" presStyleIdx="2" presStyleCnt="3"/>
      <dgm:spPr/>
      <dgm:t>
        <a:bodyPr/>
        <a:lstStyle/>
        <a:p>
          <a:endParaRPr lang="zh-CN" altLang="en-US"/>
        </a:p>
      </dgm:t>
    </dgm:pt>
    <dgm:pt modelId="{3BFB2BDA-8C31-4044-9654-FCEF04E541DC}" type="pres">
      <dgm:prSet presAssocID="{E1278316-2F55-486D-9D1C-90B0501D0100}" presName="root2" presStyleCnt="0"/>
      <dgm:spPr/>
    </dgm:pt>
    <dgm:pt modelId="{8776DCD7-464F-4BCA-AFFD-D20B89B9B324}" type="pres">
      <dgm:prSet presAssocID="{E1278316-2F55-486D-9D1C-90B0501D0100}" presName="LevelTwoTextNode" presStyleLbl="node2" presStyleIdx="2" presStyleCnt="3" custLinFactNeighborX="55430" custLinFactNeighborY="26207">
        <dgm:presLayoutVars>
          <dgm:chPref val="3"/>
        </dgm:presLayoutVars>
      </dgm:prSet>
      <dgm:spPr/>
      <dgm:t>
        <a:bodyPr/>
        <a:lstStyle/>
        <a:p>
          <a:endParaRPr lang="zh-CN" altLang="en-US"/>
        </a:p>
      </dgm:t>
    </dgm:pt>
    <dgm:pt modelId="{4525E0AB-C5FA-4ED9-BD6F-B532315F7896}" type="pres">
      <dgm:prSet presAssocID="{E1278316-2F55-486D-9D1C-90B0501D0100}" presName="level3hierChild" presStyleCnt="0"/>
      <dgm:spPr/>
    </dgm:pt>
  </dgm:ptLst>
  <dgm:cxnLst>
    <dgm:cxn modelId="{CE1C1BD6-C170-4CA9-BA9F-94397B557684}" srcId="{5E8619D9-032D-4561-81CD-B7377008264A}" destId="{D0FACFBC-5816-4110-B6A6-2291B12896DE}" srcOrd="0" destOrd="0" parTransId="{0A472519-C95C-4552-81CF-ECADA508CFC5}" sibTransId="{9B30C3BE-5BE5-42AD-A077-B2AF87305B97}"/>
    <dgm:cxn modelId="{95E01047-764B-49CD-94B6-09B478FF1A1F}" type="presOf" srcId="{98AADE6D-D5AF-481E-955D-2EE8BDC68ABC}" destId="{F18AF102-4390-46B5-9929-8D0CDAF9EFBE}" srcOrd="0" destOrd="0" presId="urn:microsoft.com/office/officeart/2008/layout/HorizontalMultiLevelHierarchy"/>
    <dgm:cxn modelId="{2F432165-34F3-472D-A8FD-9DDDA6BA592F}" type="presOf" srcId="{D0FACFBC-5816-4110-B6A6-2291B12896DE}" destId="{D68FE41B-21F1-423E-BCCA-0B964B2E1310}" srcOrd="0" destOrd="0" presId="urn:microsoft.com/office/officeart/2008/layout/HorizontalMultiLevelHierarchy"/>
    <dgm:cxn modelId="{620988B0-3574-4E91-8DCF-AB09AE270D0B}" type="presOf" srcId="{031B629E-9B4C-462D-A079-1E5EEA8CC85E}" destId="{D43A4674-F4F0-4B74-8E35-0FE7BFCA991E}" srcOrd="0" destOrd="0" presId="urn:microsoft.com/office/officeart/2008/layout/HorizontalMultiLevelHierarchy"/>
    <dgm:cxn modelId="{EC12DFD8-DD61-403C-917F-EF7D1B410A66}" type="presOf" srcId="{E1278316-2F55-486D-9D1C-90B0501D0100}" destId="{8776DCD7-464F-4BCA-AFFD-D20B89B9B324}" srcOrd="0" destOrd="0" presId="urn:microsoft.com/office/officeart/2008/layout/HorizontalMultiLevelHierarchy"/>
    <dgm:cxn modelId="{AF7048FF-D609-4C3F-A406-64078FFEB7A6}" type="presOf" srcId="{C7874FD7-2680-41A7-838C-78300015CEE3}" destId="{D42B3F5A-0FB1-45D5-A4FD-7E87DCEFED92}" srcOrd="1" destOrd="0" presId="urn:microsoft.com/office/officeart/2008/layout/HorizontalMultiLevelHierarchy"/>
    <dgm:cxn modelId="{A5451A2A-E91D-4C5C-8E1D-CEF939760178}" type="presOf" srcId="{E360AA6E-CC27-41A2-9653-E8B029F6CCE1}" destId="{C7986AF3-6719-45B0-91C5-5933AC23C35F}" srcOrd="0" destOrd="0" presId="urn:microsoft.com/office/officeart/2008/layout/HorizontalMultiLevelHierarchy"/>
    <dgm:cxn modelId="{9FC11588-1E5E-4AEC-8DD5-59439E190AEF}" srcId="{D0FACFBC-5816-4110-B6A6-2291B12896DE}" destId="{98AADE6D-D5AF-481E-955D-2EE8BDC68ABC}" srcOrd="1" destOrd="0" parTransId="{C7874FD7-2680-41A7-838C-78300015CEE3}" sibTransId="{24E4543F-2931-4AD0-B3FA-0B322219C4AB}"/>
    <dgm:cxn modelId="{9B9C0EC3-972F-4A32-A43B-86D0EC3A6D62}" srcId="{D0FACFBC-5816-4110-B6A6-2291B12896DE}" destId="{E1278316-2F55-486D-9D1C-90B0501D0100}" srcOrd="2" destOrd="0" parTransId="{970C63C2-0476-4DE9-B1F5-C00332D2F368}" sibTransId="{5C82FF42-1D17-432B-AFCF-0CDDADE99591}"/>
    <dgm:cxn modelId="{348A69BC-D633-43C4-825F-C5C511C05E9F}" type="presOf" srcId="{5E8619D9-032D-4561-81CD-B7377008264A}" destId="{A0D356B7-450A-49C3-B4F4-827B33D6C32B}" srcOrd="0" destOrd="0" presId="urn:microsoft.com/office/officeart/2008/layout/HorizontalMultiLevelHierarchy"/>
    <dgm:cxn modelId="{B180FEC1-6F86-47AC-ADA5-E726ABED8DAB}" type="presOf" srcId="{031B629E-9B4C-462D-A079-1E5EEA8CC85E}" destId="{7008A308-F528-4F8E-A268-A2838F775FA2}" srcOrd="1" destOrd="0" presId="urn:microsoft.com/office/officeart/2008/layout/HorizontalMultiLevelHierarchy"/>
    <dgm:cxn modelId="{CC69F6E9-8A30-42CF-99B7-1B45927A3FF4}" type="presOf" srcId="{970C63C2-0476-4DE9-B1F5-C00332D2F368}" destId="{39E873CE-1546-4818-B15D-2D2AE820D3E9}" srcOrd="1" destOrd="0" presId="urn:microsoft.com/office/officeart/2008/layout/HorizontalMultiLevelHierarchy"/>
    <dgm:cxn modelId="{358043AC-10B3-445A-A9A1-1E326B5ED859}" type="presOf" srcId="{C7874FD7-2680-41A7-838C-78300015CEE3}" destId="{63D567BB-F466-4629-A48D-0A6A1F0FE214}" srcOrd="0" destOrd="0" presId="urn:microsoft.com/office/officeart/2008/layout/HorizontalMultiLevelHierarchy"/>
    <dgm:cxn modelId="{FBFEA41B-C426-42F0-AABD-7DD85903390F}" srcId="{D0FACFBC-5816-4110-B6A6-2291B12896DE}" destId="{E360AA6E-CC27-41A2-9653-E8B029F6CCE1}" srcOrd="0" destOrd="0" parTransId="{031B629E-9B4C-462D-A079-1E5EEA8CC85E}" sibTransId="{87D83DDD-1DF2-4612-B94B-3CB7B8D536FB}"/>
    <dgm:cxn modelId="{E0D4E417-F143-471D-9FC3-21E7450AAA75}" type="presOf" srcId="{970C63C2-0476-4DE9-B1F5-C00332D2F368}" destId="{9C9550DD-C640-4AF0-A371-376E69CD7595}" srcOrd="0" destOrd="0" presId="urn:microsoft.com/office/officeart/2008/layout/HorizontalMultiLevelHierarchy"/>
    <dgm:cxn modelId="{CA2B1E04-C2AD-4BE6-A818-AA1BC4E27FF2}" type="presParOf" srcId="{A0D356B7-450A-49C3-B4F4-827B33D6C32B}" destId="{131704C8-BD2F-4A66-BF3E-B2CCFD39D9E8}" srcOrd="0" destOrd="0" presId="urn:microsoft.com/office/officeart/2008/layout/HorizontalMultiLevelHierarchy"/>
    <dgm:cxn modelId="{343977C2-41F1-478B-93BB-BEB51F3AAA27}" type="presParOf" srcId="{131704C8-BD2F-4A66-BF3E-B2CCFD39D9E8}" destId="{D68FE41B-21F1-423E-BCCA-0B964B2E1310}" srcOrd="0" destOrd="0" presId="urn:microsoft.com/office/officeart/2008/layout/HorizontalMultiLevelHierarchy"/>
    <dgm:cxn modelId="{666286FF-F294-49BA-8795-F5D1BE9FC17E}" type="presParOf" srcId="{131704C8-BD2F-4A66-BF3E-B2CCFD39D9E8}" destId="{B5DDE6C1-8FBB-4551-8169-1116E8769508}" srcOrd="1" destOrd="0" presId="urn:microsoft.com/office/officeart/2008/layout/HorizontalMultiLevelHierarchy"/>
    <dgm:cxn modelId="{BC6E545A-886C-44A8-8492-3210445B033C}" type="presParOf" srcId="{B5DDE6C1-8FBB-4551-8169-1116E8769508}" destId="{D43A4674-F4F0-4B74-8E35-0FE7BFCA991E}" srcOrd="0" destOrd="0" presId="urn:microsoft.com/office/officeart/2008/layout/HorizontalMultiLevelHierarchy"/>
    <dgm:cxn modelId="{25EC8F99-7E91-4059-B69B-A3DC774060EC}" type="presParOf" srcId="{D43A4674-F4F0-4B74-8E35-0FE7BFCA991E}" destId="{7008A308-F528-4F8E-A268-A2838F775FA2}" srcOrd="0" destOrd="0" presId="urn:microsoft.com/office/officeart/2008/layout/HorizontalMultiLevelHierarchy"/>
    <dgm:cxn modelId="{1ED9403A-9CDA-49BA-9833-098AB169C3A8}" type="presParOf" srcId="{B5DDE6C1-8FBB-4551-8169-1116E8769508}" destId="{3E8BD1F8-D1DC-4FC6-AB51-D76FFE7867E9}" srcOrd="1" destOrd="0" presId="urn:microsoft.com/office/officeart/2008/layout/HorizontalMultiLevelHierarchy"/>
    <dgm:cxn modelId="{2FDB5DC8-26FC-489A-9AB1-0CC4990CD12B}" type="presParOf" srcId="{3E8BD1F8-D1DC-4FC6-AB51-D76FFE7867E9}" destId="{C7986AF3-6719-45B0-91C5-5933AC23C35F}" srcOrd="0" destOrd="0" presId="urn:microsoft.com/office/officeart/2008/layout/HorizontalMultiLevelHierarchy"/>
    <dgm:cxn modelId="{9FA0E1A9-8104-444F-992C-488A878AC48A}" type="presParOf" srcId="{3E8BD1F8-D1DC-4FC6-AB51-D76FFE7867E9}" destId="{BEE58482-2E4B-4AA6-ADFE-BFF55B57AED8}" srcOrd="1" destOrd="0" presId="urn:microsoft.com/office/officeart/2008/layout/HorizontalMultiLevelHierarchy"/>
    <dgm:cxn modelId="{F09D803A-1273-41AB-8F2E-B0177DD163FE}" type="presParOf" srcId="{B5DDE6C1-8FBB-4551-8169-1116E8769508}" destId="{63D567BB-F466-4629-A48D-0A6A1F0FE214}" srcOrd="2" destOrd="0" presId="urn:microsoft.com/office/officeart/2008/layout/HorizontalMultiLevelHierarchy"/>
    <dgm:cxn modelId="{80834B49-5371-4966-A46E-88D1FB1D5583}" type="presParOf" srcId="{63D567BB-F466-4629-A48D-0A6A1F0FE214}" destId="{D42B3F5A-0FB1-45D5-A4FD-7E87DCEFED92}" srcOrd="0" destOrd="0" presId="urn:microsoft.com/office/officeart/2008/layout/HorizontalMultiLevelHierarchy"/>
    <dgm:cxn modelId="{B3065F39-600E-4EC6-B494-845FD2321433}" type="presParOf" srcId="{B5DDE6C1-8FBB-4551-8169-1116E8769508}" destId="{6DC23165-5F87-4762-A441-F654F09186CA}" srcOrd="3" destOrd="0" presId="urn:microsoft.com/office/officeart/2008/layout/HorizontalMultiLevelHierarchy"/>
    <dgm:cxn modelId="{D9FBC400-12C8-4E5D-965C-0B5F1CCF70DA}" type="presParOf" srcId="{6DC23165-5F87-4762-A441-F654F09186CA}" destId="{F18AF102-4390-46B5-9929-8D0CDAF9EFBE}" srcOrd="0" destOrd="0" presId="urn:microsoft.com/office/officeart/2008/layout/HorizontalMultiLevelHierarchy"/>
    <dgm:cxn modelId="{CE25C80B-8629-4E1C-B715-9EF671948257}" type="presParOf" srcId="{6DC23165-5F87-4762-A441-F654F09186CA}" destId="{65A87823-0F24-4EA2-A5F0-85D41A1C6EB6}" srcOrd="1" destOrd="0" presId="urn:microsoft.com/office/officeart/2008/layout/HorizontalMultiLevelHierarchy"/>
    <dgm:cxn modelId="{F3AD624C-DD17-4251-847C-20C13784748A}" type="presParOf" srcId="{B5DDE6C1-8FBB-4551-8169-1116E8769508}" destId="{9C9550DD-C640-4AF0-A371-376E69CD7595}" srcOrd="4" destOrd="0" presId="urn:microsoft.com/office/officeart/2008/layout/HorizontalMultiLevelHierarchy"/>
    <dgm:cxn modelId="{CFC94CC1-AE49-4F86-AD48-B29F13E6EFC3}" type="presParOf" srcId="{9C9550DD-C640-4AF0-A371-376E69CD7595}" destId="{39E873CE-1546-4818-B15D-2D2AE820D3E9}" srcOrd="0" destOrd="0" presId="urn:microsoft.com/office/officeart/2008/layout/HorizontalMultiLevelHierarchy"/>
    <dgm:cxn modelId="{2DB63843-FFF3-464D-9381-041C7213B515}" type="presParOf" srcId="{B5DDE6C1-8FBB-4551-8169-1116E8769508}" destId="{3BFB2BDA-8C31-4044-9654-FCEF04E541DC}" srcOrd="5" destOrd="0" presId="urn:microsoft.com/office/officeart/2008/layout/HorizontalMultiLevelHierarchy"/>
    <dgm:cxn modelId="{9A747ABB-2C43-4C31-8BDF-60DFD7858B01}" type="presParOf" srcId="{3BFB2BDA-8C31-4044-9654-FCEF04E541DC}" destId="{8776DCD7-464F-4BCA-AFFD-D20B89B9B324}" srcOrd="0" destOrd="0" presId="urn:microsoft.com/office/officeart/2008/layout/HorizontalMultiLevelHierarchy"/>
    <dgm:cxn modelId="{6642A26B-8408-452D-B671-3CDCF68D98DC}" type="presParOf" srcId="{3BFB2BDA-8C31-4044-9654-FCEF04E541DC}" destId="{4525E0AB-C5FA-4ED9-BD6F-B532315F789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550DD-C640-4AF0-A371-376E69CD7595}">
      <dsp:nvSpPr>
        <dsp:cNvPr id="0" name=""/>
        <dsp:cNvSpPr/>
      </dsp:nvSpPr>
      <dsp:spPr>
        <a:xfrm>
          <a:off x="1419582" y="1269941"/>
          <a:ext cx="2161799" cy="809759"/>
        </a:xfrm>
        <a:custGeom>
          <a:avLst/>
          <a:gdLst/>
          <a:ahLst/>
          <a:cxnLst/>
          <a:rect l="0" t="0" r="0" b="0"/>
          <a:pathLst>
            <a:path>
              <a:moveTo>
                <a:pt x="0" y="0"/>
              </a:moveTo>
              <a:lnTo>
                <a:pt x="1080899" y="0"/>
              </a:lnTo>
              <a:lnTo>
                <a:pt x="1080899" y="809759"/>
              </a:lnTo>
              <a:lnTo>
                <a:pt x="2161799" y="8097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2442770" y="1617109"/>
        <a:ext cx="115424" cy="115424"/>
      </dsp:txXfrm>
    </dsp:sp>
    <dsp:sp modelId="{63D567BB-F466-4629-A48D-0A6A1F0FE214}">
      <dsp:nvSpPr>
        <dsp:cNvPr id="0" name=""/>
        <dsp:cNvSpPr/>
      </dsp:nvSpPr>
      <dsp:spPr>
        <a:xfrm>
          <a:off x="1419582" y="1224221"/>
          <a:ext cx="2161799" cy="91440"/>
        </a:xfrm>
        <a:custGeom>
          <a:avLst/>
          <a:gdLst/>
          <a:ahLst/>
          <a:cxnLst/>
          <a:rect l="0" t="0" r="0" b="0"/>
          <a:pathLst>
            <a:path>
              <a:moveTo>
                <a:pt x="0" y="45720"/>
              </a:moveTo>
              <a:lnTo>
                <a:pt x="1080899" y="45720"/>
              </a:lnTo>
              <a:lnTo>
                <a:pt x="1080899" y="93503"/>
              </a:lnTo>
              <a:lnTo>
                <a:pt x="2161799" y="935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2446424" y="1215883"/>
        <a:ext cx="108116" cy="108116"/>
      </dsp:txXfrm>
    </dsp:sp>
    <dsp:sp modelId="{D43A4674-F4F0-4B74-8E35-0FE7BFCA991E}">
      <dsp:nvSpPr>
        <dsp:cNvPr id="0" name=""/>
        <dsp:cNvSpPr/>
      </dsp:nvSpPr>
      <dsp:spPr>
        <a:xfrm>
          <a:off x="1419582" y="555744"/>
          <a:ext cx="2161799" cy="714197"/>
        </a:xfrm>
        <a:custGeom>
          <a:avLst/>
          <a:gdLst/>
          <a:ahLst/>
          <a:cxnLst/>
          <a:rect l="0" t="0" r="0" b="0"/>
          <a:pathLst>
            <a:path>
              <a:moveTo>
                <a:pt x="0" y="714197"/>
              </a:moveTo>
              <a:lnTo>
                <a:pt x="1080899" y="714197"/>
              </a:lnTo>
              <a:lnTo>
                <a:pt x="1080899" y="0"/>
              </a:lnTo>
              <a:lnTo>
                <a:pt x="216179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2443564" y="855924"/>
        <a:ext cx="113836" cy="113836"/>
      </dsp:txXfrm>
    </dsp:sp>
    <dsp:sp modelId="{D68FE41B-21F1-423E-BCCA-0B964B2E1310}">
      <dsp:nvSpPr>
        <dsp:cNvPr id="0" name=""/>
        <dsp:cNvSpPr/>
      </dsp:nvSpPr>
      <dsp:spPr>
        <a:xfrm>
          <a:off x="76276" y="990573"/>
          <a:ext cx="2127875" cy="5587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CN" altLang="en-US" sz="2700" kern="1200" dirty="0" smtClean="0"/>
            <a:t>多路复用技术</a:t>
          </a:r>
          <a:endParaRPr lang="zh-CN" altLang="en-US" sz="2700" kern="1200" dirty="0"/>
        </a:p>
      </dsp:txBody>
      <dsp:txXfrm>
        <a:off x="76276" y="990573"/>
        <a:ext cx="2127875" cy="558736"/>
      </dsp:txXfrm>
    </dsp:sp>
    <dsp:sp modelId="{C7986AF3-6719-45B0-91C5-5933AC23C35F}">
      <dsp:nvSpPr>
        <dsp:cNvPr id="0" name=""/>
        <dsp:cNvSpPr/>
      </dsp:nvSpPr>
      <dsp:spPr>
        <a:xfrm>
          <a:off x="3581382" y="304793"/>
          <a:ext cx="1646235" cy="501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CN" altLang="en-US" sz="2100" kern="1200" dirty="0" smtClean="0"/>
            <a:t>频分多路复用</a:t>
          </a:r>
          <a:endParaRPr lang="zh-CN" altLang="en-US" sz="2100" kern="1200" dirty="0"/>
        </a:p>
      </dsp:txBody>
      <dsp:txXfrm>
        <a:off x="3581382" y="304793"/>
        <a:ext cx="1646235" cy="501900"/>
      </dsp:txXfrm>
    </dsp:sp>
    <dsp:sp modelId="{F18AF102-4390-46B5-9929-8D0CDAF9EFBE}">
      <dsp:nvSpPr>
        <dsp:cNvPr id="0" name=""/>
        <dsp:cNvSpPr/>
      </dsp:nvSpPr>
      <dsp:spPr>
        <a:xfrm>
          <a:off x="3581382" y="1066774"/>
          <a:ext cx="1646235" cy="501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CN" altLang="en-US" sz="2100" kern="1200" dirty="0" smtClean="0"/>
            <a:t>时分多路复用</a:t>
          </a:r>
          <a:endParaRPr lang="zh-CN" altLang="en-US" sz="2100" kern="1200" dirty="0"/>
        </a:p>
      </dsp:txBody>
      <dsp:txXfrm>
        <a:off x="3581382" y="1066774"/>
        <a:ext cx="1646235" cy="501900"/>
      </dsp:txXfrm>
    </dsp:sp>
    <dsp:sp modelId="{8776DCD7-464F-4BCA-AFFD-D20B89B9B324}">
      <dsp:nvSpPr>
        <dsp:cNvPr id="0" name=""/>
        <dsp:cNvSpPr/>
      </dsp:nvSpPr>
      <dsp:spPr>
        <a:xfrm>
          <a:off x="3581382" y="1828750"/>
          <a:ext cx="1646235" cy="501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CN" altLang="en-US" sz="2100" kern="1200" dirty="0" smtClean="0"/>
            <a:t>波分多路复用</a:t>
          </a:r>
          <a:endParaRPr lang="zh-CN" altLang="en-US" sz="2100" kern="1200" dirty="0"/>
        </a:p>
      </dsp:txBody>
      <dsp:txXfrm>
        <a:off x="3581382" y="1828750"/>
        <a:ext cx="1646235" cy="50190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2B00B85-E276-4F63-8769-6998E625623E}" type="slidenum">
              <a:rPr lang="en-US" altLang="zh-CN"/>
              <a:pPr/>
              <a:t>‹#›</a:t>
            </a:fld>
            <a:endParaRPr lang="en-US" altLang="zh-CN"/>
          </a:p>
        </p:txBody>
      </p:sp>
    </p:spTree>
    <p:extLst>
      <p:ext uri="{BB962C8B-B14F-4D97-AF65-F5344CB8AC3E}">
        <p14:creationId xmlns:p14="http://schemas.microsoft.com/office/powerpoint/2010/main" val="33527830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B00B85-E276-4F63-8769-6998E625623E}" type="slidenum">
              <a:rPr lang="en-US" altLang="zh-CN" smtClean="0"/>
              <a:pPr/>
              <a:t>11</a:t>
            </a:fld>
            <a:endParaRPr lang="en-US" altLang="zh-CN"/>
          </a:p>
        </p:txBody>
      </p:sp>
    </p:spTree>
    <p:extLst>
      <p:ext uri="{BB962C8B-B14F-4D97-AF65-F5344CB8AC3E}">
        <p14:creationId xmlns:p14="http://schemas.microsoft.com/office/powerpoint/2010/main" val="351335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23AFDD-06E3-4832-A9B1-3258E8F961CE}" type="slidenum">
              <a:rPr lang="zh-CN" altLang="en-US" smtClean="0"/>
              <a:t>26</a:t>
            </a:fld>
            <a:endParaRPr lang="zh-CN" altLang="en-US"/>
          </a:p>
        </p:txBody>
      </p:sp>
    </p:spTree>
    <p:extLst>
      <p:ext uri="{BB962C8B-B14F-4D97-AF65-F5344CB8AC3E}">
        <p14:creationId xmlns:p14="http://schemas.microsoft.com/office/powerpoint/2010/main" val="345725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B00B85-E276-4F63-8769-6998E625623E}" type="slidenum">
              <a:rPr lang="en-US" altLang="zh-CN" smtClean="0"/>
              <a:pPr/>
              <a:t>40</a:t>
            </a:fld>
            <a:endParaRPr lang="en-US" altLang="zh-CN"/>
          </a:p>
        </p:txBody>
      </p:sp>
    </p:spTree>
    <p:extLst>
      <p:ext uri="{BB962C8B-B14F-4D97-AF65-F5344CB8AC3E}">
        <p14:creationId xmlns:p14="http://schemas.microsoft.com/office/powerpoint/2010/main" val="287811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B00B85-E276-4F63-8769-6998E625623E}" type="slidenum">
              <a:rPr lang="en-US" altLang="zh-CN" smtClean="0"/>
              <a:pPr/>
              <a:t>43</a:t>
            </a:fld>
            <a:endParaRPr lang="en-US" altLang="zh-CN"/>
          </a:p>
        </p:txBody>
      </p:sp>
    </p:spTree>
    <p:extLst>
      <p:ext uri="{BB962C8B-B14F-4D97-AF65-F5344CB8AC3E}">
        <p14:creationId xmlns:p14="http://schemas.microsoft.com/office/powerpoint/2010/main" val="2981064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050" name="Freeform 2"/>
          <p:cNvSpPr>
            <a:spLocks/>
          </p:cNvSpPr>
          <p:nvPr/>
        </p:nvSpPr>
        <p:spPr bwMode="auto">
          <a:xfrm>
            <a:off x="0" y="6048375"/>
            <a:ext cx="2762250" cy="809625"/>
          </a:xfrm>
          <a:custGeom>
            <a:avLst/>
            <a:gdLst>
              <a:gd name="T0" fmla="*/ 0 w 1740"/>
              <a:gd name="T1" fmla="*/ 0 h 510"/>
              <a:gd name="T2" fmla="*/ 0 w 1740"/>
              <a:gd name="T3" fmla="*/ 510 h 510"/>
              <a:gd name="T4" fmla="*/ 1740 w 1740"/>
              <a:gd name="T5" fmla="*/ 510 h 510"/>
              <a:gd name="T6" fmla="*/ 1595 w 1740"/>
              <a:gd name="T7" fmla="*/ 30 h 510"/>
              <a:gd name="T8" fmla="*/ 0 w 1740"/>
              <a:gd name="T9" fmla="*/ 0 h 510"/>
            </a:gdLst>
            <a:ahLst/>
            <a:cxnLst>
              <a:cxn ang="0">
                <a:pos x="T0" y="T1"/>
              </a:cxn>
              <a:cxn ang="0">
                <a:pos x="T2" y="T3"/>
              </a:cxn>
              <a:cxn ang="0">
                <a:pos x="T4" y="T5"/>
              </a:cxn>
              <a:cxn ang="0">
                <a:pos x="T6" y="T7"/>
              </a:cxn>
              <a:cxn ang="0">
                <a:pos x="T8" y="T9"/>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 name="Freeform 3"/>
          <p:cNvSpPr>
            <a:spLocks/>
          </p:cNvSpPr>
          <p:nvPr/>
        </p:nvSpPr>
        <p:spPr bwMode="auto">
          <a:xfrm>
            <a:off x="2590800" y="4705350"/>
            <a:ext cx="6400800" cy="2152650"/>
          </a:xfrm>
          <a:custGeom>
            <a:avLst/>
            <a:gdLst>
              <a:gd name="T0" fmla="*/ 1116 w 4032"/>
              <a:gd name="T1" fmla="*/ 0 h 1356"/>
              <a:gd name="T2" fmla="*/ 3840 w 4032"/>
              <a:gd name="T3" fmla="*/ 636 h 1356"/>
              <a:gd name="T4" fmla="*/ 4032 w 4032"/>
              <a:gd name="T5" fmla="*/ 1356 h 1356"/>
              <a:gd name="T6" fmla="*/ 288 w 4032"/>
              <a:gd name="T7" fmla="*/ 1356 h 1356"/>
              <a:gd name="T8" fmla="*/ 0 w 4032"/>
              <a:gd name="T9" fmla="*/ 828 h 1356"/>
              <a:gd name="T10" fmla="*/ 1116 w 4032"/>
              <a:gd name="T11" fmla="*/ 0 h 1356"/>
            </a:gdLst>
            <a:ahLst/>
            <a:cxnLst>
              <a:cxn ang="0">
                <a:pos x="T0" y="T1"/>
              </a:cxn>
              <a:cxn ang="0">
                <a:pos x="T2" y="T3"/>
              </a:cxn>
              <a:cxn ang="0">
                <a:pos x="T4" y="T5"/>
              </a:cxn>
              <a:cxn ang="0">
                <a:pos x="T6" y="T7"/>
              </a:cxn>
              <a:cxn ang="0">
                <a:pos x="T8" y="T9"/>
              </a:cxn>
              <a:cxn ang="0">
                <a:pos x="T10" y="T11"/>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2" name="Freeform 4"/>
          <p:cNvSpPr>
            <a:spLocks/>
          </p:cNvSpPr>
          <p:nvPr/>
        </p:nvSpPr>
        <p:spPr bwMode="auto">
          <a:xfrm>
            <a:off x="4400550" y="781050"/>
            <a:ext cx="4743450" cy="5048250"/>
          </a:xfrm>
          <a:custGeom>
            <a:avLst/>
            <a:gdLst>
              <a:gd name="T0" fmla="*/ 510 w 2988"/>
              <a:gd name="T1" fmla="*/ 1098 h 3180"/>
              <a:gd name="T2" fmla="*/ 2280 w 2988"/>
              <a:gd name="T3" fmla="*/ 0 h 3180"/>
              <a:gd name="T4" fmla="*/ 2988 w 2988"/>
              <a:gd name="T5" fmla="*/ 342 h 3180"/>
              <a:gd name="T6" fmla="*/ 2988 w 2988"/>
              <a:gd name="T7" fmla="*/ 2772 h 3180"/>
              <a:gd name="T8" fmla="*/ 1452 w 2988"/>
              <a:gd name="T9" fmla="*/ 3060 h 3180"/>
              <a:gd name="T10" fmla="*/ 0 w 2988"/>
              <a:gd name="T11" fmla="*/ 2406 h 3180"/>
              <a:gd name="T12" fmla="*/ 510 w 2988"/>
              <a:gd name="T13" fmla="*/ 1098 h 3180"/>
            </a:gdLst>
            <a:ahLst/>
            <a:cxnLst>
              <a:cxn ang="0">
                <a:pos x="T0" y="T1"/>
              </a:cxn>
              <a:cxn ang="0">
                <a:pos x="T2" y="T3"/>
              </a:cxn>
              <a:cxn ang="0">
                <a:pos x="T4" y="T5"/>
              </a:cxn>
              <a:cxn ang="0">
                <a:pos x="T6" y="T7"/>
              </a:cxn>
              <a:cxn ang="0">
                <a:pos x="T8" y="T9"/>
              </a:cxn>
              <a:cxn ang="0">
                <a:pos x="T10" y="T11"/>
              </a:cxn>
              <a:cxn ang="0">
                <a:pos x="T12" y="T13"/>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3" name="Freeform 5"/>
          <p:cNvSpPr>
            <a:spLocks/>
          </p:cNvSpPr>
          <p:nvPr/>
        </p:nvSpPr>
        <p:spPr bwMode="auto">
          <a:xfrm>
            <a:off x="4800600" y="0"/>
            <a:ext cx="3276600" cy="2409825"/>
          </a:xfrm>
          <a:custGeom>
            <a:avLst/>
            <a:gdLst>
              <a:gd name="T0" fmla="*/ 0 w 2064"/>
              <a:gd name="T1" fmla="*/ 0 h 1518"/>
              <a:gd name="T2" fmla="*/ 276 w 2064"/>
              <a:gd name="T3" fmla="*/ 1518 h 1518"/>
              <a:gd name="T4" fmla="*/ 2064 w 2064"/>
              <a:gd name="T5" fmla="*/ 0 h 1518"/>
              <a:gd name="T6" fmla="*/ 0 w 2064"/>
              <a:gd name="T7" fmla="*/ 0 h 1518"/>
            </a:gdLst>
            <a:ahLst/>
            <a:cxnLst>
              <a:cxn ang="0">
                <a:pos x="T0" y="T1"/>
              </a:cxn>
              <a:cxn ang="0">
                <a:pos x="T2" y="T3"/>
              </a:cxn>
              <a:cxn ang="0">
                <a:pos x="T4" y="T5"/>
              </a:cxn>
              <a:cxn ang="0">
                <a:pos x="T6" y="T7"/>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4" name="Freeform 6"/>
          <p:cNvSpPr>
            <a:spLocks/>
          </p:cNvSpPr>
          <p:nvPr/>
        </p:nvSpPr>
        <p:spPr bwMode="auto">
          <a:xfrm>
            <a:off x="0" y="0"/>
            <a:ext cx="6583363" cy="7267575"/>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5" name="Freeform 7"/>
          <p:cNvSpPr>
            <a:spLocks/>
          </p:cNvSpPr>
          <p:nvPr/>
        </p:nvSpPr>
        <p:spPr bwMode="auto">
          <a:xfrm>
            <a:off x="0" y="0"/>
            <a:ext cx="6372225" cy="7072313"/>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6" name="Line 8"/>
          <p:cNvSpPr>
            <a:spLocks noChangeShapeType="1"/>
          </p:cNvSpPr>
          <p:nvPr/>
        </p:nvSpPr>
        <p:spPr bwMode="auto">
          <a:xfrm>
            <a:off x="250825" y="1588"/>
            <a:ext cx="0" cy="6015037"/>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57" name="Line 9"/>
          <p:cNvSpPr>
            <a:spLocks noChangeShapeType="1"/>
          </p:cNvSpPr>
          <p:nvPr/>
        </p:nvSpPr>
        <p:spPr bwMode="auto">
          <a:xfrm>
            <a:off x="1293813" y="1588"/>
            <a:ext cx="0" cy="6207125"/>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58" name="Line 10"/>
          <p:cNvSpPr>
            <a:spLocks noChangeShapeType="1"/>
          </p:cNvSpPr>
          <p:nvPr/>
        </p:nvSpPr>
        <p:spPr bwMode="auto">
          <a:xfrm>
            <a:off x="2338388" y="1588"/>
            <a:ext cx="0" cy="6183312"/>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59" name="Line 11"/>
          <p:cNvSpPr>
            <a:spLocks noChangeShapeType="1"/>
          </p:cNvSpPr>
          <p:nvPr/>
        </p:nvSpPr>
        <p:spPr bwMode="auto">
          <a:xfrm>
            <a:off x="3382963" y="1588"/>
            <a:ext cx="0" cy="5972175"/>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0" name="Line 12"/>
          <p:cNvSpPr>
            <a:spLocks noChangeShapeType="1"/>
          </p:cNvSpPr>
          <p:nvPr/>
        </p:nvSpPr>
        <p:spPr bwMode="auto">
          <a:xfrm>
            <a:off x="4427538" y="1588"/>
            <a:ext cx="0" cy="5449887"/>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1" name="Line 13"/>
          <p:cNvSpPr>
            <a:spLocks noChangeShapeType="1"/>
          </p:cNvSpPr>
          <p:nvPr/>
        </p:nvSpPr>
        <p:spPr bwMode="auto">
          <a:xfrm rot="5400000">
            <a:off x="2913063" y="-2654300"/>
            <a:ext cx="0" cy="5813425"/>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2" name="Line 14"/>
          <p:cNvSpPr>
            <a:spLocks noChangeShapeType="1"/>
          </p:cNvSpPr>
          <p:nvPr/>
        </p:nvSpPr>
        <p:spPr bwMode="auto">
          <a:xfrm rot="5400000">
            <a:off x="3006725" y="-1682750"/>
            <a:ext cx="0" cy="6000750"/>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3" name="Line 15"/>
          <p:cNvSpPr>
            <a:spLocks noChangeShapeType="1"/>
          </p:cNvSpPr>
          <p:nvPr/>
        </p:nvSpPr>
        <p:spPr bwMode="auto">
          <a:xfrm rot="5400000">
            <a:off x="3011488" y="-622300"/>
            <a:ext cx="0" cy="6010275"/>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4" name="Line 16"/>
          <p:cNvSpPr>
            <a:spLocks noChangeShapeType="1"/>
          </p:cNvSpPr>
          <p:nvPr/>
        </p:nvSpPr>
        <p:spPr bwMode="auto">
          <a:xfrm rot="5400000">
            <a:off x="2907507" y="548481"/>
            <a:ext cx="0" cy="5802313"/>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5" name="Line 17"/>
          <p:cNvSpPr>
            <a:spLocks noChangeShapeType="1"/>
          </p:cNvSpPr>
          <p:nvPr/>
        </p:nvSpPr>
        <p:spPr bwMode="auto">
          <a:xfrm rot="5400000">
            <a:off x="2666207" y="1854993"/>
            <a:ext cx="0" cy="5319713"/>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6" name="Line 18"/>
          <p:cNvSpPr>
            <a:spLocks noChangeShapeType="1"/>
          </p:cNvSpPr>
          <p:nvPr/>
        </p:nvSpPr>
        <p:spPr bwMode="auto">
          <a:xfrm rot="5400000">
            <a:off x="2115344" y="3472656"/>
            <a:ext cx="0" cy="4217988"/>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7" name="Rectangle 19"/>
          <p:cNvSpPr>
            <a:spLocks noChangeArrowheads="1"/>
          </p:cNvSpPr>
          <p:nvPr/>
        </p:nvSpPr>
        <p:spPr bwMode="auto">
          <a:xfrm>
            <a:off x="2362200" y="277813"/>
            <a:ext cx="1012825" cy="1025525"/>
          </a:xfrm>
          <a:prstGeom prst="rect">
            <a:avLst/>
          </a:prstGeom>
          <a:solidFill>
            <a:srgbClr val="FFFFFF">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 name="Rectangle 20"/>
          <p:cNvSpPr>
            <a:spLocks noChangeArrowheads="1"/>
          </p:cNvSpPr>
          <p:nvPr/>
        </p:nvSpPr>
        <p:spPr bwMode="auto">
          <a:xfrm>
            <a:off x="285750" y="2427288"/>
            <a:ext cx="1012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 name="Rectangle 21"/>
          <p:cNvSpPr>
            <a:spLocks noChangeArrowheads="1"/>
          </p:cNvSpPr>
          <p:nvPr/>
        </p:nvSpPr>
        <p:spPr bwMode="auto">
          <a:xfrm>
            <a:off x="0" y="271463"/>
            <a:ext cx="250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0" name="Rectangle 22"/>
          <p:cNvSpPr>
            <a:spLocks noChangeArrowheads="1"/>
          </p:cNvSpPr>
          <p:nvPr/>
        </p:nvSpPr>
        <p:spPr bwMode="auto">
          <a:xfrm>
            <a:off x="1331913" y="1588"/>
            <a:ext cx="1012825" cy="234950"/>
          </a:xfrm>
          <a:prstGeom prst="rect">
            <a:avLst/>
          </a:prstGeom>
          <a:solidFill>
            <a:srgbClr val="FFFFFF">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1" name="Freeform 23"/>
          <p:cNvSpPr>
            <a:spLocks/>
          </p:cNvSpPr>
          <p:nvPr/>
        </p:nvSpPr>
        <p:spPr bwMode="auto">
          <a:xfrm>
            <a:off x="2365375" y="4541838"/>
            <a:ext cx="1009650" cy="1033462"/>
          </a:xfrm>
          <a:custGeom>
            <a:avLst/>
            <a:gdLst>
              <a:gd name="T0" fmla="*/ 0 w 636"/>
              <a:gd name="T1" fmla="*/ 0 h 651"/>
              <a:gd name="T2" fmla="*/ 0 w 636"/>
              <a:gd name="T3" fmla="*/ 645 h 651"/>
              <a:gd name="T4" fmla="*/ 636 w 636"/>
              <a:gd name="T5" fmla="*/ 651 h 651"/>
              <a:gd name="T6" fmla="*/ 632 w 636"/>
              <a:gd name="T7" fmla="*/ 0 h 651"/>
              <a:gd name="T8" fmla="*/ 0 w 636"/>
              <a:gd name="T9" fmla="*/ 0 h 651"/>
            </a:gdLst>
            <a:ahLst/>
            <a:cxnLst>
              <a:cxn ang="0">
                <a:pos x="T0" y="T1"/>
              </a:cxn>
              <a:cxn ang="0">
                <a:pos x="T2" y="T3"/>
              </a:cxn>
              <a:cxn ang="0">
                <a:pos x="T4" y="T5"/>
              </a:cxn>
              <a:cxn ang="0">
                <a:pos x="T6" y="T7"/>
              </a:cxn>
              <a:cxn ang="0">
                <a:pos x="T8" y="T9"/>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72" name="Rectangle 24"/>
          <p:cNvSpPr>
            <a:spLocks noChangeArrowheads="1"/>
          </p:cNvSpPr>
          <p:nvPr/>
        </p:nvSpPr>
        <p:spPr bwMode="auto">
          <a:xfrm>
            <a:off x="285750" y="2435225"/>
            <a:ext cx="1012825" cy="1025525"/>
          </a:xfrm>
          <a:prstGeom prst="rect">
            <a:avLst/>
          </a:prstGeom>
          <a:solidFill>
            <a:srgbClr val="FFFFFF">
              <a:alpha val="2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3" name="Rectangle 25"/>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anose="02020603050405020304" pitchFamily="18" charset="0"/>
              </a:defRPr>
            </a:lvl1pPr>
          </a:lstStyle>
          <a:p>
            <a:pPr lvl="0"/>
            <a:r>
              <a:rPr lang="en-US" altLang="zh-CN" noProof="0" smtClean="0"/>
              <a:t>Click to edit Master subtitle style</a:t>
            </a:r>
          </a:p>
        </p:txBody>
      </p:sp>
      <p:sp>
        <p:nvSpPr>
          <p:cNvPr id="2074" name="Rectangle 26"/>
          <p:cNvSpPr>
            <a:spLocks noGrp="1" noChangeArrowheads="1"/>
          </p:cNvSpPr>
          <p:nvPr>
            <p:ph type="dt" sz="half" idx="2"/>
          </p:nvPr>
        </p:nvSpPr>
        <p:spPr>
          <a:xfrm>
            <a:off x="457200" y="6407150"/>
            <a:ext cx="2133600" cy="314325"/>
          </a:xfrm>
        </p:spPr>
        <p:txBody>
          <a:bodyPr/>
          <a:lstStyle>
            <a:lvl1pPr>
              <a:defRPr/>
            </a:lvl1pPr>
          </a:lstStyle>
          <a:p>
            <a:endParaRPr lang="en-US" altLang="zh-CN"/>
          </a:p>
        </p:txBody>
      </p:sp>
      <p:sp>
        <p:nvSpPr>
          <p:cNvPr id="2075" name="Rectangle 27"/>
          <p:cNvSpPr>
            <a:spLocks noGrp="1" noChangeArrowheads="1"/>
          </p:cNvSpPr>
          <p:nvPr>
            <p:ph type="ftr" sz="quarter" idx="3"/>
          </p:nvPr>
        </p:nvSpPr>
        <p:spPr>
          <a:xfrm>
            <a:off x="3124200" y="6407150"/>
            <a:ext cx="2895600" cy="314325"/>
          </a:xfrm>
        </p:spPr>
        <p:txBody>
          <a:bodyPr/>
          <a:lstStyle>
            <a:lvl1pPr>
              <a:defRPr/>
            </a:lvl1pPr>
          </a:lstStyle>
          <a:p>
            <a:endParaRPr lang="en-US" altLang="zh-CN"/>
          </a:p>
        </p:txBody>
      </p:sp>
      <p:sp>
        <p:nvSpPr>
          <p:cNvPr id="2076" name="Rectangle 28"/>
          <p:cNvSpPr>
            <a:spLocks noGrp="1" noChangeArrowheads="1"/>
          </p:cNvSpPr>
          <p:nvPr>
            <p:ph type="sldNum" sz="quarter" idx="4"/>
          </p:nvPr>
        </p:nvSpPr>
        <p:spPr>
          <a:xfrm>
            <a:off x="6553200" y="6407150"/>
            <a:ext cx="2133600" cy="314325"/>
          </a:xfrm>
        </p:spPr>
        <p:txBody>
          <a:bodyPr/>
          <a:lstStyle>
            <a:lvl1pPr>
              <a:defRPr/>
            </a:lvl1pPr>
          </a:lstStyle>
          <a:p>
            <a:fld id="{8368D30A-23FA-4992-A3D4-4E1C3333617A}" type="slidenum">
              <a:rPr lang="en-US" altLang="zh-CN"/>
              <a:pPr/>
              <a:t>‹#›</a:t>
            </a:fld>
            <a:endParaRPr lang="en-US" altLang="zh-CN"/>
          </a:p>
        </p:txBody>
      </p:sp>
      <p:sp>
        <p:nvSpPr>
          <p:cNvPr id="2077" name="Text Box 29"/>
          <p:cNvSpPr txBox="1">
            <a:spLocks noChangeArrowheads="1"/>
          </p:cNvSpPr>
          <p:nvPr/>
        </p:nvSpPr>
        <p:spPr bwMode="auto">
          <a:xfrm>
            <a:off x="333375" y="4714875"/>
            <a:ext cx="13033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200">
                <a:latin typeface="Arial Black" panose="020B0A04020102020204" pitchFamily="34" charset="0"/>
                <a:ea typeface="宋体" panose="02010600030101010101" pitchFamily="2" charset="-122"/>
              </a:rPr>
              <a:t>L/O/G/O</a:t>
            </a:r>
          </a:p>
        </p:txBody>
      </p:sp>
      <p:grpSp>
        <p:nvGrpSpPr>
          <p:cNvPr id="2078" name="Group 30"/>
          <p:cNvGrpSpPr>
            <a:grpSpLocks/>
          </p:cNvGrpSpPr>
          <p:nvPr/>
        </p:nvGrpSpPr>
        <p:grpSpPr bwMode="auto">
          <a:xfrm>
            <a:off x="8077200" y="0"/>
            <a:ext cx="1076325" cy="6858000"/>
            <a:chOff x="0" y="0"/>
            <a:chExt cx="678" cy="4320"/>
          </a:xfrm>
        </p:grpSpPr>
        <p:sp>
          <p:nvSpPr>
            <p:cNvPr id="2079" name="Freeform 31"/>
            <p:cNvSpPr>
              <a:spLocks/>
            </p:cNvSpPr>
            <p:nvPr userDrawn="1"/>
          </p:nvSpPr>
          <p:spPr bwMode="auto">
            <a:xfrm>
              <a:off x="0" y="0"/>
              <a:ext cx="672" cy="702"/>
            </a:xfrm>
            <a:custGeom>
              <a:avLst/>
              <a:gdLst>
                <a:gd name="T0" fmla="*/ 0 w 672"/>
                <a:gd name="T1" fmla="*/ 432 h 720"/>
                <a:gd name="T2" fmla="*/ 288 w 672"/>
                <a:gd name="T3" fmla="*/ 0 h 720"/>
                <a:gd name="T4" fmla="*/ 672 w 672"/>
                <a:gd name="T5" fmla="*/ 0 h 720"/>
                <a:gd name="T6" fmla="*/ 672 w 672"/>
                <a:gd name="T7" fmla="*/ 720 h 720"/>
                <a:gd name="T8" fmla="*/ 0 w 672"/>
                <a:gd name="T9" fmla="*/ 432 h 720"/>
              </a:gdLst>
              <a:ahLst/>
              <a:cxnLst>
                <a:cxn ang="0">
                  <a:pos x="T0" y="T1"/>
                </a:cxn>
                <a:cxn ang="0">
                  <a:pos x="T2" y="T3"/>
                </a:cxn>
                <a:cxn ang="0">
                  <a:pos x="T4" y="T5"/>
                </a:cxn>
                <a:cxn ang="0">
                  <a:pos x="T6" y="T7"/>
                </a:cxn>
                <a:cxn ang="0">
                  <a:pos x="T8" y="T9"/>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80" name="Freeform 32"/>
            <p:cNvSpPr>
              <a:spLocks/>
            </p:cNvSpPr>
            <p:nvPr userDrawn="1"/>
          </p:nvSpPr>
          <p:spPr bwMode="auto">
            <a:xfrm>
              <a:off x="514" y="3496"/>
              <a:ext cx="164" cy="824"/>
            </a:xfrm>
            <a:custGeom>
              <a:avLst/>
              <a:gdLst>
                <a:gd name="T0" fmla="*/ 206 w 212"/>
                <a:gd name="T1" fmla="*/ 0 h 824"/>
                <a:gd name="T2" fmla="*/ 0 w 212"/>
                <a:gd name="T3" fmla="*/ 82 h 824"/>
                <a:gd name="T4" fmla="*/ 168 w 212"/>
                <a:gd name="T5" fmla="*/ 824 h 824"/>
                <a:gd name="T6" fmla="*/ 212 w 212"/>
                <a:gd name="T7" fmla="*/ 822 h 824"/>
                <a:gd name="T8" fmla="*/ 206 w 212"/>
                <a:gd name="T9" fmla="*/ 0 h 824"/>
              </a:gdLst>
              <a:ahLst/>
              <a:cxnLst>
                <a:cxn ang="0">
                  <a:pos x="T0" y="T1"/>
                </a:cxn>
                <a:cxn ang="0">
                  <a:pos x="T2" y="T3"/>
                </a:cxn>
                <a:cxn ang="0">
                  <a:pos x="T4" y="T5"/>
                </a:cxn>
                <a:cxn ang="0">
                  <a:pos x="T6" y="T7"/>
                </a:cxn>
                <a:cxn ang="0">
                  <a:pos x="T8" y="T9"/>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081" name="Rectangle 33"/>
          <p:cNvSpPr>
            <a:spLocks noChangeArrowheads="1"/>
          </p:cNvSpPr>
          <p:nvPr/>
        </p:nvSpPr>
        <p:spPr bwMode="auto">
          <a:xfrm>
            <a:off x="5495925" y="1333500"/>
            <a:ext cx="660400"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2" name="Line 34"/>
          <p:cNvSpPr>
            <a:spLocks noChangeShapeType="1"/>
          </p:cNvSpPr>
          <p:nvPr/>
        </p:nvSpPr>
        <p:spPr bwMode="auto">
          <a:xfrm>
            <a:off x="5480050" y="1588"/>
            <a:ext cx="0" cy="4238625"/>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83" name="Rectangle 35"/>
          <p:cNvSpPr>
            <a:spLocks noChangeArrowheads="1"/>
          </p:cNvSpPr>
          <p:nvPr/>
        </p:nvSpPr>
        <p:spPr bwMode="auto">
          <a:xfrm>
            <a:off x="4457700" y="3495675"/>
            <a:ext cx="1012825" cy="1025525"/>
          </a:xfrm>
          <a:prstGeom prst="rect">
            <a:avLst/>
          </a:prstGeom>
          <a:solidFill>
            <a:srgbClr val="FFFFFF">
              <a:alpha val="2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4" name="Rectangle 36"/>
          <p:cNvSpPr>
            <a:spLocks noGrp="1" noChangeArrowheads="1"/>
          </p:cNvSpPr>
          <p:nvPr>
            <p:ph type="ctrTitle"/>
          </p:nvPr>
        </p:nvSpPr>
        <p:spPr>
          <a:xfrm>
            <a:off x="333375" y="1884363"/>
            <a:ext cx="82296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lvl1pPr>
          </a:lstStyle>
          <a:p>
            <a:pPr lvl="0"/>
            <a:r>
              <a:rPr lang="en-US" altLang="zh-CN" noProof="0" smtClean="0"/>
              <a:t>Click to edit Master title style</a:t>
            </a:r>
          </a:p>
        </p:txBody>
      </p:sp>
      <p:pic>
        <p:nvPicPr>
          <p:cNvPr id="2085" name="Picture 37" descr="water"/>
          <p:cNvPicPr>
            <a:picLocks noChangeAspect="1" noChangeArrowheads="1"/>
          </p:cNvPicPr>
          <p:nvPr/>
        </p:nvPicPr>
        <p:blipFill>
          <a:blip r:embed="rId2">
            <a:extLst>
              <a:ext uri="{28A0092B-C50C-407E-A947-70E740481C1C}">
                <a14:useLocalDpi xmlns:a14="http://schemas.microsoft.com/office/drawing/2010/main" val="0"/>
              </a:ext>
            </a:extLst>
          </a:blip>
          <a:srcRect l="22409" t="16374" b="27486"/>
          <a:stretch>
            <a:fillRect/>
          </a:stretch>
        </p:blipFill>
        <p:spPr bwMode="auto">
          <a:xfrm rot="393398">
            <a:off x="2667000" y="609600"/>
            <a:ext cx="266382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758880B1-B8AD-4982-8F09-EA0D265F01DF}" type="slidenum">
              <a:rPr lang="zh-CN" altLang="en-US"/>
              <a:pPr/>
              <a:t>‹#›</a:t>
            </a:fld>
            <a:endParaRPr lang="en-US"/>
          </a:p>
        </p:txBody>
      </p:sp>
    </p:spTree>
    <p:extLst>
      <p:ext uri="{BB962C8B-B14F-4D97-AF65-F5344CB8AC3E}">
        <p14:creationId xmlns:p14="http://schemas.microsoft.com/office/powerpoint/2010/main" val="422203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25438"/>
            <a:ext cx="2057400" cy="5800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25438"/>
            <a:ext cx="6019800" cy="58007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1AB715E0-B2F7-4827-97B9-B4F7929657F7}" type="slidenum">
              <a:rPr lang="zh-CN" altLang="en-US"/>
              <a:pPr/>
              <a:t>‹#›</a:t>
            </a:fld>
            <a:endParaRPr lang="en-US"/>
          </a:p>
        </p:txBody>
      </p:sp>
    </p:spTree>
    <p:extLst>
      <p:ext uri="{BB962C8B-B14F-4D97-AF65-F5344CB8AC3E}">
        <p14:creationId xmlns:p14="http://schemas.microsoft.com/office/powerpoint/2010/main" val="1132933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25438"/>
            <a:ext cx="8229600" cy="9271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C84FA46D-F602-45A6-BC08-628EC7EC70C0}" type="slidenum">
              <a:rPr lang="zh-CN" altLang="en-US"/>
              <a:pPr/>
              <a:t>‹#›</a:t>
            </a:fld>
            <a:endParaRPr lang="en-US"/>
          </a:p>
        </p:txBody>
      </p:sp>
    </p:spTree>
    <p:extLst>
      <p:ext uri="{BB962C8B-B14F-4D97-AF65-F5344CB8AC3E}">
        <p14:creationId xmlns:p14="http://schemas.microsoft.com/office/powerpoint/2010/main" val="745367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325438"/>
            <a:ext cx="8229600" cy="9271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8229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 y="3938588"/>
            <a:ext cx="8229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21E77A0B-CE75-46D4-883E-45ED625D9E31}" type="slidenum">
              <a:rPr lang="zh-CN" altLang="en-US"/>
              <a:pPr/>
              <a:t>‹#›</a:t>
            </a:fld>
            <a:endParaRPr lang="en-US"/>
          </a:p>
        </p:txBody>
      </p:sp>
    </p:spTree>
    <p:extLst>
      <p:ext uri="{BB962C8B-B14F-4D97-AF65-F5344CB8AC3E}">
        <p14:creationId xmlns:p14="http://schemas.microsoft.com/office/powerpoint/2010/main" val="2377497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325438"/>
            <a:ext cx="8229600" cy="9271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en-US"/>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FB386ED0-EE2E-4E20-8E6A-2D50E2739124}" type="slidenum">
              <a:rPr lang="zh-CN" altLang="en-US"/>
              <a:pPr/>
              <a:t>‹#›</a:t>
            </a:fld>
            <a:endParaRPr lang="en-US"/>
          </a:p>
        </p:txBody>
      </p:sp>
    </p:spTree>
    <p:extLst>
      <p:ext uri="{BB962C8B-B14F-4D97-AF65-F5344CB8AC3E}">
        <p14:creationId xmlns:p14="http://schemas.microsoft.com/office/powerpoint/2010/main" val="69705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24647470-B98E-48DA-9C17-5D45B2D42CD7}" type="datetimeFigureOut">
              <a:rPr lang="zh-CN" altLang="en-US">
                <a:solidFill>
                  <a:prstClr val="black">
                    <a:tint val="75000"/>
                  </a:prstClr>
                </a:solidFill>
              </a:rPr>
              <a:pPr>
                <a:defRPr/>
              </a:pPr>
              <a:t>2019/1/22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F1DEE819-BC33-43F8-BD76-79D942F3722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13012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203EFA85-2AA2-4BFC-B46E-2398D009F8BD}" type="datetimeFigureOut">
              <a:rPr lang="zh-CN" altLang="en-US">
                <a:solidFill>
                  <a:prstClr val="black">
                    <a:tint val="75000"/>
                  </a:prstClr>
                </a:solidFill>
              </a:rPr>
              <a:pPr>
                <a:defRPr/>
              </a:pPr>
              <a:t>2019/1/22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8FE5D37B-6828-4374-B536-9E48C83C62A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252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76110181-E52A-425F-A74B-2F7598D0B274}" type="datetimeFigureOut">
              <a:rPr lang="zh-CN" altLang="en-US">
                <a:solidFill>
                  <a:prstClr val="black">
                    <a:tint val="75000"/>
                  </a:prstClr>
                </a:solidFill>
              </a:rPr>
              <a:pPr>
                <a:defRPr/>
              </a:pPr>
              <a:t>2019/1/22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11E0BD62-37D5-4587-A386-82C8BA8803E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58502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rtlCol="0"/>
          <a:lstStyle>
            <a:lvl1pPr>
              <a:defRPr>
                <a:solidFill>
                  <a:schemeClr val="tx1">
                    <a:tint val="75000"/>
                  </a:schemeClr>
                </a:solidFill>
              </a:defRPr>
            </a:lvl1pPr>
          </a:lstStyle>
          <a:p>
            <a:pPr>
              <a:defRPr/>
            </a:pPr>
            <a:fld id="{DB5D28D0-15BB-4630-96B6-9B603D997400}" type="datetimeFigureOut">
              <a:rPr lang="zh-CN" altLang="en-US">
                <a:solidFill>
                  <a:prstClr val="black">
                    <a:tint val="75000"/>
                  </a:prstClr>
                </a:solidFill>
              </a:rPr>
              <a:pPr>
                <a:defRPr/>
              </a:pPr>
              <a:t>2019/1/22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lvl1pPr>
              <a:defRPr>
                <a:solidFill>
                  <a:schemeClr val="tx1">
                    <a:tint val="75000"/>
                  </a:schemeClr>
                </a:solidFill>
              </a:defRPr>
            </a:lvl1pPr>
          </a:lstStyle>
          <a:p>
            <a:pPr>
              <a:defRPr/>
            </a:pPr>
            <a:fld id="{222E6B7F-AA62-48BA-AA1F-94E6E42F3F6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48075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rtlCol="0"/>
          <a:lstStyle>
            <a:lvl1pPr>
              <a:defRPr>
                <a:solidFill>
                  <a:schemeClr val="tx1">
                    <a:tint val="75000"/>
                  </a:schemeClr>
                </a:solidFill>
              </a:defRPr>
            </a:lvl1pPr>
          </a:lstStyle>
          <a:p>
            <a:pPr>
              <a:defRPr/>
            </a:pPr>
            <a:fld id="{DDB24142-0FDA-4705-8138-3F5A251D665E}" type="datetimeFigureOut">
              <a:rPr lang="zh-CN" altLang="en-US">
                <a:solidFill>
                  <a:prstClr val="black">
                    <a:tint val="75000"/>
                  </a:prstClr>
                </a:solidFill>
              </a:rPr>
              <a:pPr>
                <a:defRPr/>
              </a:pPr>
              <a:t>2019/1/22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rtlCol="0"/>
          <a:lstStyle>
            <a:lvl1pPr>
              <a:defRPr>
                <a:solidFill>
                  <a:schemeClr val="tx1">
                    <a:tint val="75000"/>
                  </a:schemeClr>
                </a:solidFill>
              </a:defRPr>
            </a:lvl1pPr>
          </a:lstStyle>
          <a:p>
            <a:pPr>
              <a:defRPr/>
            </a:pPr>
            <a:fld id="{ED5D77BD-A277-41F7-ADA7-CF4FC31E491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3753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8B369F19-9EBC-4ED8-B33D-7DB6CF7998EE}" type="slidenum">
              <a:rPr lang="zh-CN" altLang="en-US"/>
              <a:pPr/>
              <a:t>‹#›</a:t>
            </a:fld>
            <a:endParaRPr lang="en-US"/>
          </a:p>
        </p:txBody>
      </p:sp>
    </p:spTree>
    <p:extLst>
      <p:ext uri="{BB962C8B-B14F-4D97-AF65-F5344CB8AC3E}">
        <p14:creationId xmlns:p14="http://schemas.microsoft.com/office/powerpoint/2010/main" val="10474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rtlCol="0"/>
          <a:lstStyle>
            <a:lvl1pPr>
              <a:defRPr>
                <a:solidFill>
                  <a:schemeClr val="tx1">
                    <a:tint val="75000"/>
                  </a:schemeClr>
                </a:solidFill>
              </a:defRPr>
            </a:lvl1pPr>
          </a:lstStyle>
          <a:p>
            <a:pPr>
              <a:defRPr/>
            </a:pPr>
            <a:fld id="{F5278F58-9878-4304-8BCB-EA6A8FECDDB3}" type="datetimeFigureOut">
              <a:rPr lang="zh-CN" altLang="en-US">
                <a:solidFill>
                  <a:prstClr val="black">
                    <a:tint val="75000"/>
                  </a:prstClr>
                </a:solidFill>
              </a:rPr>
              <a:pPr>
                <a:defRPr/>
              </a:pPr>
              <a:t>2019/1/22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rtlCol="0"/>
          <a:lstStyle>
            <a:lvl1pPr>
              <a:defRPr>
                <a:solidFill>
                  <a:schemeClr val="tx1">
                    <a:tint val="75000"/>
                  </a:schemeClr>
                </a:solidFill>
              </a:defRPr>
            </a:lvl1pPr>
          </a:lstStyle>
          <a:p>
            <a:pPr>
              <a:defRPr/>
            </a:pPr>
            <a:fld id="{EF7F1052-6709-49EE-966F-1222A108DA1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04963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schemeClr val="tx1">
                    <a:tint val="75000"/>
                  </a:schemeClr>
                </a:solidFill>
              </a:defRPr>
            </a:lvl1pPr>
          </a:lstStyle>
          <a:p>
            <a:pPr>
              <a:defRPr/>
            </a:pPr>
            <a:fld id="{B5228070-9A98-436D-92EC-80F2A94038ED}" type="datetimeFigureOut">
              <a:rPr lang="zh-CN" altLang="en-US">
                <a:solidFill>
                  <a:prstClr val="black">
                    <a:tint val="75000"/>
                  </a:prstClr>
                </a:solidFill>
              </a:rPr>
              <a:pPr>
                <a:defRPr/>
              </a:pPr>
              <a:t>2019/1/22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rtlCol="0"/>
          <a:lstStyle>
            <a:lvl1pPr>
              <a:defRPr>
                <a:solidFill>
                  <a:schemeClr val="tx1">
                    <a:tint val="75000"/>
                  </a:schemeClr>
                </a:solidFill>
              </a:defRPr>
            </a:lvl1pPr>
          </a:lstStyle>
          <a:p>
            <a:pPr>
              <a:defRPr/>
            </a:pPr>
            <a:fld id="{5B8D4FC0-8B17-4EDA-BCC5-ADFF6424E15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50658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rtlCol="0"/>
          <a:lstStyle>
            <a:lvl1pPr>
              <a:defRPr>
                <a:solidFill>
                  <a:schemeClr val="tx1">
                    <a:tint val="75000"/>
                  </a:schemeClr>
                </a:solidFill>
              </a:defRPr>
            </a:lvl1pPr>
          </a:lstStyle>
          <a:p>
            <a:pPr>
              <a:defRPr/>
            </a:pPr>
            <a:fld id="{3CF820AE-05CD-4129-9F7E-9ADFDCE555B3}" type="datetimeFigureOut">
              <a:rPr lang="zh-CN" altLang="en-US">
                <a:solidFill>
                  <a:prstClr val="black">
                    <a:tint val="75000"/>
                  </a:prstClr>
                </a:solidFill>
              </a:rPr>
              <a:pPr>
                <a:defRPr/>
              </a:pPr>
              <a:t>2019/1/22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lvl1pPr>
              <a:defRPr>
                <a:solidFill>
                  <a:schemeClr val="tx1">
                    <a:tint val="75000"/>
                  </a:schemeClr>
                </a:solidFill>
              </a:defRPr>
            </a:lvl1pPr>
          </a:lstStyle>
          <a:p>
            <a:pPr>
              <a:defRPr/>
            </a:pPr>
            <a:fld id="{5C9B0944-035C-432E-999E-E60D2AFFEAF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75295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rtlCol="0"/>
          <a:lstStyle>
            <a:lvl1pPr>
              <a:defRPr>
                <a:solidFill>
                  <a:schemeClr val="tx1">
                    <a:tint val="75000"/>
                  </a:schemeClr>
                </a:solidFill>
              </a:defRPr>
            </a:lvl1pPr>
          </a:lstStyle>
          <a:p>
            <a:pPr>
              <a:defRPr/>
            </a:pPr>
            <a:fld id="{A95207AF-8261-4B9B-A7E4-B2C4C4C6F9E3}" type="datetimeFigureOut">
              <a:rPr lang="zh-CN" altLang="en-US">
                <a:solidFill>
                  <a:prstClr val="black">
                    <a:tint val="75000"/>
                  </a:prstClr>
                </a:solidFill>
              </a:rPr>
              <a:pPr>
                <a:defRPr/>
              </a:pPr>
              <a:t>2019/1/22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lvl1pPr>
              <a:defRPr>
                <a:solidFill>
                  <a:schemeClr val="tx1">
                    <a:tint val="75000"/>
                  </a:schemeClr>
                </a:solidFill>
              </a:defRPr>
            </a:lvl1pPr>
          </a:lstStyle>
          <a:p>
            <a:pPr>
              <a:defRPr/>
            </a:pPr>
            <a:fld id="{554AC2D5-6714-4644-931E-8DE7A2AD412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46024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1FFD24F8-E6E1-489D-AEB1-91713C53BC60}" type="datetimeFigureOut">
              <a:rPr lang="zh-CN" altLang="en-US">
                <a:solidFill>
                  <a:prstClr val="black">
                    <a:tint val="75000"/>
                  </a:prstClr>
                </a:solidFill>
              </a:rPr>
              <a:pPr>
                <a:defRPr/>
              </a:pPr>
              <a:t>2019/1/22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52FDFF3D-12F1-4B16-B359-9C78505D0D2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91550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3E41400C-D6A7-46ED-90A5-18273B93B3D3}" type="datetimeFigureOut">
              <a:rPr lang="zh-CN" altLang="en-US">
                <a:solidFill>
                  <a:prstClr val="black">
                    <a:tint val="75000"/>
                  </a:prstClr>
                </a:solidFill>
              </a:rPr>
              <a:pPr>
                <a:defRPr/>
              </a:pPr>
              <a:t>2019/1/22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8A3A5A04-3C73-48EB-94D3-2E370F1EE34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103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00D1A16D-C9A0-4E48-BFB8-3F26BF235EBD}" type="slidenum">
              <a:rPr lang="zh-CN" altLang="en-US"/>
              <a:pPr/>
              <a:t>‹#›</a:t>
            </a:fld>
            <a:endParaRPr lang="en-US"/>
          </a:p>
        </p:txBody>
      </p:sp>
    </p:spTree>
    <p:extLst>
      <p:ext uri="{BB962C8B-B14F-4D97-AF65-F5344CB8AC3E}">
        <p14:creationId xmlns:p14="http://schemas.microsoft.com/office/powerpoint/2010/main" val="35957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8046C223-FFD2-4CD3-8C2E-E4EED158E2C4}" type="slidenum">
              <a:rPr lang="zh-CN" altLang="en-US"/>
              <a:pPr/>
              <a:t>‹#›</a:t>
            </a:fld>
            <a:endParaRPr lang="en-US"/>
          </a:p>
        </p:txBody>
      </p:sp>
    </p:spTree>
    <p:extLst>
      <p:ext uri="{BB962C8B-B14F-4D97-AF65-F5344CB8AC3E}">
        <p14:creationId xmlns:p14="http://schemas.microsoft.com/office/powerpoint/2010/main" val="353948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380FBCFA-ABC3-4BE0-BBD7-EC8DC594FBE1}" type="slidenum">
              <a:rPr lang="zh-CN" altLang="en-US"/>
              <a:pPr/>
              <a:t>‹#›</a:t>
            </a:fld>
            <a:endParaRPr lang="en-US"/>
          </a:p>
        </p:txBody>
      </p:sp>
    </p:spTree>
    <p:extLst>
      <p:ext uri="{BB962C8B-B14F-4D97-AF65-F5344CB8AC3E}">
        <p14:creationId xmlns:p14="http://schemas.microsoft.com/office/powerpoint/2010/main" val="314632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BEAC439F-944B-4511-A3C3-3A0DAAF5BFCE}" type="slidenum">
              <a:rPr lang="zh-CN" altLang="en-US"/>
              <a:pPr/>
              <a:t>‹#›</a:t>
            </a:fld>
            <a:endParaRPr lang="en-US"/>
          </a:p>
        </p:txBody>
      </p:sp>
    </p:spTree>
    <p:extLst>
      <p:ext uri="{BB962C8B-B14F-4D97-AF65-F5344CB8AC3E}">
        <p14:creationId xmlns:p14="http://schemas.microsoft.com/office/powerpoint/2010/main" val="275830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9E241A04-ED9A-41ED-8A09-487477639CF0}" type="slidenum">
              <a:rPr lang="zh-CN" altLang="en-US"/>
              <a:pPr/>
              <a:t>‹#›</a:t>
            </a:fld>
            <a:endParaRPr lang="en-US"/>
          </a:p>
        </p:txBody>
      </p:sp>
    </p:spTree>
    <p:extLst>
      <p:ext uri="{BB962C8B-B14F-4D97-AF65-F5344CB8AC3E}">
        <p14:creationId xmlns:p14="http://schemas.microsoft.com/office/powerpoint/2010/main" val="380259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8847EAD5-093A-4CFC-BA1C-2A0545307FEB}" type="slidenum">
              <a:rPr lang="zh-CN" altLang="en-US"/>
              <a:pPr/>
              <a:t>‹#›</a:t>
            </a:fld>
            <a:endParaRPr lang="en-US"/>
          </a:p>
        </p:txBody>
      </p:sp>
    </p:spTree>
    <p:extLst>
      <p:ext uri="{BB962C8B-B14F-4D97-AF65-F5344CB8AC3E}">
        <p14:creationId xmlns:p14="http://schemas.microsoft.com/office/powerpoint/2010/main" val="410352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4D9D27B4-4E5D-46F9-A2EE-9FD71E003DC2}" type="slidenum">
              <a:rPr lang="zh-CN" altLang="en-US"/>
              <a:pPr/>
              <a:t>‹#›</a:t>
            </a:fld>
            <a:endParaRPr lang="en-US"/>
          </a:p>
        </p:txBody>
      </p:sp>
    </p:spTree>
    <p:extLst>
      <p:ext uri="{BB962C8B-B14F-4D97-AF65-F5344CB8AC3E}">
        <p14:creationId xmlns:p14="http://schemas.microsoft.com/office/powerpoint/2010/main" val="706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7938" y="-7938"/>
            <a:ext cx="9155113" cy="6870701"/>
          </a:xfrm>
          <a:custGeom>
            <a:avLst/>
            <a:gdLst>
              <a:gd name="T0" fmla="*/ 5766 w 5768"/>
              <a:gd name="T1" fmla="*/ 605 h 4329"/>
              <a:gd name="T2" fmla="*/ 5768 w 5768"/>
              <a:gd name="T3" fmla="*/ 4325 h 4329"/>
              <a:gd name="T4" fmla="*/ 1082 w 5768"/>
              <a:gd name="T5" fmla="*/ 4329 h 4329"/>
              <a:gd name="T6" fmla="*/ 13 w 5768"/>
              <a:gd name="T7" fmla="*/ 3351 h 4329"/>
              <a:gd name="T8" fmla="*/ 0 w 5768"/>
              <a:gd name="T9" fmla="*/ 0 h 4329"/>
              <a:gd name="T10" fmla="*/ 2428 w 5768"/>
              <a:gd name="T11" fmla="*/ 7 h 4329"/>
              <a:gd name="T12" fmla="*/ 5766 w 5768"/>
              <a:gd name="T13" fmla="*/ 605 h 4329"/>
            </a:gdLst>
            <a:ahLst/>
            <a:cxnLst>
              <a:cxn ang="0">
                <a:pos x="T0" y="T1"/>
              </a:cxn>
              <a:cxn ang="0">
                <a:pos x="T2" y="T3"/>
              </a:cxn>
              <a:cxn ang="0">
                <a:pos x="T4" y="T5"/>
              </a:cxn>
              <a:cxn ang="0">
                <a:pos x="T6" y="T7"/>
              </a:cxn>
              <a:cxn ang="0">
                <a:pos x="T8" y="T9"/>
              </a:cxn>
              <a:cxn ang="0">
                <a:pos x="T10" y="T11"/>
              </a:cxn>
              <a:cxn ang="0">
                <a:pos x="T12" y="T13"/>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7" name="Freeform 3"/>
          <p:cNvSpPr>
            <a:spLocks/>
          </p:cNvSpPr>
          <p:nvPr/>
        </p:nvSpPr>
        <p:spPr bwMode="auto">
          <a:xfrm>
            <a:off x="-3175" y="5500688"/>
            <a:ext cx="1439863" cy="1358900"/>
          </a:xfrm>
          <a:custGeom>
            <a:avLst/>
            <a:gdLst>
              <a:gd name="T0" fmla="*/ 0 w 1089"/>
              <a:gd name="T1" fmla="*/ 0 h 1100"/>
              <a:gd name="T2" fmla="*/ 0 w 1089"/>
              <a:gd name="T3" fmla="*/ 1100 h 1100"/>
              <a:gd name="T4" fmla="*/ 1089 w 1089"/>
              <a:gd name="T5" fmla="*/ 1100 h 1100"/>
              <a:gd name="T6" fmla="*/ 0 w 1089"/>
              <a:gd name="T7" fmla="*/ 0 h 1100"/>
            </a:gdLst>
            <a:ahLst/>
            <a:cxnLst>
              <a:cxn ang="0">
                <a:pos x="T0" y="T1"/>
              </a:cxn>
              <a:cxn ang="0">
                <a:pos x="T2" y="T3"/>
              </a:cxn>
              <a:cxn ang="0">
                <a:pos x="T4" y="T5"/>
              </a:cxn>
              <a:cxn ang="0">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8" name="Line 4"/>
          <p:cNvSpPr>
            <a:spLocks noChangeShapeType="1"/>
          </p:cNvSpPr>
          <p:nvPr/>
        </p:nvSpPr>
        <p:spPr bwMode="auto">
          <a:xfrm>
            <a:off x="527050" y="0"/>
            <a:ext cx="0" cy="5910263"/>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29" name="Line 5"/>
          <p:cNvSpPr>
            <a:spLocks noChangeShapeType="1"/>
          </p:cNvSpPr>
          <p:nvPr/>
        </p:nvSpPr>
        <p:spPr bwMode="auto">
          <a:xfrm>
            <a:off x="1677988" y="0"/>
            <a:ext cx="0" cy="6832600"/>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0" name="Line 6"/>
          <p:cNvSpPr>
            <a:spLocks noChangeShapeType="1"/>
          </p:cNvSpPr>
          <p:nvPr/>
        </p:nvSpPr>
        <p:spPr bwMode="auto">
          <a:xfrm>
            <a:off x="2830513" y="0"/>
            <a:ext cx="0" cy="6861175"/>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1" name="Line 7"/>
          <p:cNvSpPr>
            <a:spLocks noChangeShapeType="1"/>
          </p:cNvSpPr>
          <p:nvPr/>
        </p:nvSpPr>
        <p:spPr bwMode="auto">
          <a:xfrm>
            <a:off x="3983038" y="0"/>
            <a:ext cx="0" cy="6875463"/>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2" name="Line 8"/>
          <p:cNvSpPr>
            <a:spLocks noChangeShapeType="1"/>
          </p:cNvSpPr>
          <p:nvPr/>
        </p:nvSpPr>
        <p:spPr bwMode="auto">
          <a:xfrm>
            <a:off x="5133975" y="388938"/>
            <a:ext cx="0" cy="6486525"/>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3" name="Line 9"/>
          <p:cNvSpPr>
            <a:spLocks noChangeShapeType="1"/>
          </p:cNvSpPr>
          <p:nvPr/>
        </p:nvSpPr>
        <p:spPr bwMode="auto">
          <a:xfrm>
            <a:off x="6286500" y="619125"/>
            <a:ext cx="0" cy="6256338"/>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4" name="Line 10"/>
          <p:cNvSpPr>
            <a:spLocks noChangeShapeType="1"/>
          </p:cNvSpPr>
          <p:nvPr/>
        </p:nvSpPr>
        <p:spPr bwMode="auto">
          <a:xfrm>
            <a:off x="7439025" y="773113"/>
            <a:ext cx="0" cy="6102350"/>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5" name="Line 11"/>
          <p:cNvSpPr>
            <a:spLocks noChangeShapeType="1"/>
          </p:cNvSpPr>
          <p:nvPr/>
        </p:nvSpPr>
        <p:spPr bwMode="auto">
          <a:xfrm>
            <a:off x="8591550" y="900113"/>
            <a:ext cx="0" cy="5975350"/>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6" name="Line 12"/>
          <p:cNvSpPr>
            <a:spLocks noChangeShapeType="1"/>
          </p:cNvSpPr>
          <p:nvPr/>
        </p:nvSpPr>
        <p:spPr bwMode="auto">
          <a:xfrm rot="5400000">
            <a:off x="2595563" y="-2176463"/>
            <a:ext cx="0" cy="5191125"/>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7" name="Line 13"/>
          <p:cNvSpPr>
            <a:spLocks noChangeShapeType="1"/>
          </p:cNvSpPr>
          <p:nvPr/>
        </p:nvSpPr>
        <p:spPr bwMode="auto">
          <a:xfrm rot="5400000">
            <a:off x="4578350" y="-3036887"/>
            <a:ext cx="0" cy="9156700"/>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8" name="Line 14"/>
          <p:cNvSpPr>
            <a:spLocks noChangeShapeType="1"/>
          </p:cNvSpPr>
          <p:nvPr/>
        </p:nvSpPr>
        <p:spPr bwMode="auto">
          <a:xfrm rot="5400000">
            <a:off x="4578350" y="-1912937"/>
            <a:ext cx="0" cy="9156700"/>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9" name="Line 15"/>
          <p:cNvSpPr>
            <a:spLocks noChangeShapeType="1"/>
          </p:cNvSpPr>
          <p:nvPr/>
        </p:nvSpPr>
        <p:spPr bwMode="auto">
          <a:xfrm rot="5400000">
            <a:off x="4579938" y="-788988"/>
            <a:ext cx="0" cy="9153525"/>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40" name="Line 16"/>
          <p:cNvSpPr>
            <a:spLocks noChangeShapeType="1"/>
          </p:cNvSpPr>
          <p:nvPr/>
        </p:nvSpPr>
        <p:spPr bwMode="auto">
          <a:xfrm rot="5400000">
            <a:off x="4579938" y="334962"/>
            <a:ext cx="0" cy="9153525"/>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41" name="Line 17"/>
          <p:cNvSpPr>
            <a:spLocks noChangeShapeType="1"/>
          </p:cNvSpPr>
          <p:nvPr/>
        </p:nvSpPr>
        <p:spPr bwMode="auto">
          <a:xfrm rot="5400000">
            <a:off x="4905376" y="1824037"/>
            <a:ext cx="0" cy="8423275"/>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42" name="Rectangle 18"/>
          <p:cNvSpPr>
            <a:spLocks noChangeArrowheads="1"/>
          </p:cNvSpPr>
          <p:nvPr/>
        </p:nvSpPr>
        <p:spPr bwMode="auto">
          <a:xfrm>
            <a:off x="4005263" y="2692400"/>
            <a:ext cx="1128712" cy="1079500"/>
          </a:xfrm>
          <a:prstGeom prst="rect">
            <a:avLst/>
          </a:prstGeom>
          <a:solidFill>
            <a:srgbClr val="FFFFFF">
              <a:alpha val="25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3" name="Rectangle 19"/>
          <p:cNvSpPr>
            <a:spLocks noChangeArrowheads="1"/>
          </p:cNvSpPr>
          <p:nvPr/>
        </p:nvSpPr>
        <p:spPr bwMode="auto">
          <a:xfrm>
            <a:off x="7459663" y="4937125"/>
            <a:ext cx="1120775" cy="1079500"/>
          </a:xfrm>
          <a:prstGeom prst="rect">
            <a:avLst/>
          </a:prstGeom>
          <a:solidFill>
            <a:srgbClr val="FFFFFF">
              <a:alpha val="2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4" name="Rectangle 20"/>
          <p:cNvSpPr>
            <a:spLocks noChangeArrowheads="1"/>
          </p:cNvSpPr>
          <p:nvPr/>
        </p:nvSpPr>
        <p:spPr bwMode="auto">
          <a:xfrm>
            <a:off x="549275" y="3808413"/>
            <a:ext cx="1128713" cy="1079500"/>
          </a:xfrm>
          <a:prstGeom prst="rect">
            <a:avLst/>
          </a:prstGeom>
          <a:solidFill>
            <a:srgbClr val="FFFFFF">
              <a:alpha val="2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5" name="Rectangle 21"/>
          <p:cNvSpPr>
            <a:spLocks noChangeArrowheads="1"/>
          </p:cNvSpPr>
          <p:nvPr/>
        </p:nvSpPr>
        <p:spPr bwMode="auto">
          <a:xfrm>
            <a:off x="6307138" y="6064250"/>
            <a:ext cx="1128712" cy="796925"/>
          </a:xfrm>
          <a:prstGeom prst="rect">
            <a:avLst/>
          </a:prstGeom>
          <a:solidFill>
            <a:srgbClr val="FFFFFF">
              <a:alpha val="2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6" name="Rectangle 22"/>
          <p:cNvSpPr>
            <a:spLocks noChangeArrowheads="1"/>
          </p:cNvSpPr>
          <p:nvPr/>
        </p:nvSpPr>
        <p:spPr bwMode="auto">
          <a:xfrm>
            <a:off x="2846388" y="0"/>
            <a:ext cx="1128712" cy="404813"/>
          </a:xfrm>
          <a:prstGeom prst="rect">
            <a:avLst/>
          </a:prstGeom>
          <a:solidFill>
            <a:srgbClr val="FFFFFF">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7" name="Rectangle 23"/>
          <p:cNvSpPr>
            <a:spLocks noChangeArrowheads="1"/>
          </p:cNvSpPr>
          <p:nvPr/>
        </p:nvSpPr>
        <p:spPr bwMode="auto">
          <a:xfrm>
            <a:off x="2852738" y="4938713"/>
            <a:ext cx="1120775" cy="1079500"/>
          </a:xfrm>
          <a:prstGeom prst="rect">
            <a:avLst/>
          </a:prstGeom>
          <a:solidFill>
            <a:srgbClr val="FFFFFF">
              <a:alpha val="2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8" name="Rectangle 24"/>
          <p:cNvSpPr>
            <a:spLocks noChangeArrowheads="1"/>
          </p:cNvSpPr>
          <p:nvPr/>
        </p:nvSpPr>
        <p:spPr bwMode="auto">
          <a:xfrm>
            <a:off x="6300788" y="1566863"/>
            <a:ext cx="1120775" cy="1079500"/>
          </a:xfrm>
          <a:prstGeom prst="rect">
            <a:avLst/>
          </a:prstGeom>
          <a:solidFill>
            <a:srgbClr val="FFFFFF">
              <a:alpha val="2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9" name="Rectangle 2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50" name="Rectangle 2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panose="02010600030101010101" pitchFamily="2" charset="-122"/>
              </a:defRPr>
            </a:lvl1pPr>
          </a:lstStyle>
          <a:p>
            <a:endParaRPr lang="en-US"/>
          </a:p>
        </p:txBody>
      </p:sp>
      <p:sp>
        <p:nvSpPr>
          <p:cNvPr id="1051" name="Rectangle 2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panose="02010600030101010101" pitchFamily="2" charset="-122"/>
              </a:defRPr>
            </a:lvl1pPr>
          </a:lstStyle>
          <a:p>
            <a:endParaRPr lang="en-US"/>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2BC5698D-E368-408B-932E-8121033A991A}" type="slidenum">
              <a:rPr lang="zh-CN" altLang="en-US"/>
              <a:pPr/>
              <a:t>‹#›</a:t>
            </a:fld>
            <a:endParaRPr lang="en-US"/>
          </a:p>
        </p:txBody>
      </p:sp>
      <p:sp>
        <p:nvSpPr>
          <p:cNvPr id="1053" name="Freeform 29"/>
          <p:cNvSpPr>
            <a:spLocks/>
          </p:cNvSpPr>
          <p:nvPr/>
        </p:nvSpPr>
        <p:spPr bwMode="auto">
          <a:xfrm>
            <a:off x="4041775" y="0"/>
            <a:ext cx="5105400" cy="739775"/>
          </a:xfrm>
          <a:custGeom>
            <a:avLst/>
            <a:gdLst>
              <a:gd name="T0" fmla="*/ 3130 w 3130"/>
              <a:gd name="T1" fmla="*/ 453 h 453"/>
              <a:gd name="T2" fmla="*/ 3130 w 3130"/>
              <a:gd name="T3" fmla="*/ 0 h 453"/>
              <a:gd name="T4" fmla="*/ 0 w 3130"/>
              <a:gd name="T5" fmla="*/ 0 h 453"/>
              <a:gd name="T6" fmla="*/ 3130 w 3130"/>
              <a:gd name="T7" fmla="*/ 453 h 453"/>
            </a:gdLst>
            <a:ahLst/>
            <a:cxnLst>
              <a:cxn ang="0">
                <a:pos x="T0" y="T1"/>
              </a:cxn>
              <a:cxn ang="0">
                <a:pos x="T2" y="T3"/>
              </a:cxn>
              <a:cxn ang="0">
                <a:pos x="T4" y="T5"/>
              </a:cxn>
              <a:cxn ang="0">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54" name="Rectangle 30"/>
          <p:cNvSpPr>
            <a:spLocks noGrp="1" noChangeArrowheads="1"/>
          </p:cNvSpPr>
          <p:nvPr>
            <p:ph type="title"/>
          </p:nvPr>
        </p:nvSpPr>
        <p:spPr bwMode="auto">
          <a:xfrm>
            <a:off x="457200" y="325438"/>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pic>
        <p:nvPicPr>
          <p:cNvPr id="1055" name="Picture 31" descr="water"/>
          <p:cNvPicPr>
            <a:picLocks noChangeAspect="1" noChangeArrowheads="1"/>
          </p:cNvPicPr>
          <p:nvPr/>
        </p:nvPicPr>
        <p:blipFill>
          <a:blip r:embed="rId16">
            <a:extLst>
              <a:ext uri="{28A0092B-C50C-407E-A947-70E740481C1C}">
                <a14:useLocalDpi xmlns:a14="http://schemas.microsoft.com/office/drawing/2010/main" val="0"/>
              </a:ext>
            </a:extLst>
          </a:blip>
          <a:srcRect l="22409" t="16374" b="27486"/>
          <a:stretch>
            <a:fillRect/>
          </a:stretch>
        </p:blipFill>
        <p:spPr bwMode="auto">
          <a:xfrm rot="786797">
            <a:off x="6629400" y="-379413"/>
            <a:ext cx="2417763" cy="199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56" name="Picture 32" descr="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0740733" flipH="1">
            <a:off x="49213" y="5726113"/>
            <a:ext cx="12239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spcBef>
          <a:spcPct val="0"/>
        </a:spcBef>
        <a:spcAft>
          <a:spcPct val="0"/>
        </a:spcAft>
        <a:defRPr sz="4400" b="1" kern="1200">
          <a:solidFill>
            <a:schemeClr val="tx2"/>
          </a:solidFill>
          <a:latin typeface="+mj-lt"/>
          <a:ea typeface="+mj-ea"/>
          <a:cs typeface="+mj-cs"/>
        </a:defRPr>
      </a:lvl1pPr>
      <a:lvl2pPr algn="l" rtl="0" fontAlgn="base">
        <a:spcBef>
          <a:spcPct val="0"/>
        </a:spcBef>
        <a:spcAft>
          <a:spcPct val="0"/>
        </a:spcAft>
        <a:defRPr sz="4400" b="1">
          <a:solidFill>
            <a:schemeClr val="tx2"/>
          </a:solidFill>
          <a:latin typeface="Arial" panose="020B0604020202020204" pitchFamily="34" charset="0"/>
        </a:defRPr>
      </a:lvl2pPr>
      <a:lvl3pPr algn="l" rtl="0" fontAlgn="base">
        <a:spcBef>
          <a:spcPct val="0"/>
        </a:spcBef>
        <a:spcAft>
          <a:spcPct val="0"/>
        </a:spcAft>
        <a:defRPr sz="4400" b="1">
          <a:solidFill>
            <a:schemeClr val="tx2"/>
          </a:solidFill>
          <a:latin typeface="Arial" panose="020B0604020202020204" pitchFamily="34" charset="0"/>
        </a:defRPr>
      </a:lvl3pPr>
      <a:lvl4pPr algn="l" rtl="0" fontAlgn="base">
        <a:spcBef>
          <a:spcPct val="0"/>
        </a:spcBef>
        <a:spcAft>
          <a:spcPct val="0"/>
        </a:spcAft>
        <a:defRPr sz="4400" b="1">
          <a:solidFill>
            <a:schemeClr val="tx2"/>
          </a:solidFill>
          <a:latin typeface="Arial" panose="020B0604020202020204" pitchFamily="34" charset="0"/>
        </a:defRPr>
      </a:lvl4pPr>
      <a:lvl5pPr algn="l" rtl="0" fontAlgn="base">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Date Placeholder 3"/>
          <p:cNvSpPr>
            <a:spLocks noGrp="1"/>
          </p:cNvSpPr>
          <p:nvPr>
            <p:ph type="dt" sz="half" idx="2"/>
          </p:nvPr>
        </p:nvSpPr>
        <p:spPr>
          <a:xfrm>
            <a:off x="628650" y="6356351"/>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eaLnBrk="0" hangingPunct="0">
              <a:buFontTx/>
              <a:buNone/>
            </a:pPr>
            <a:endParaRPr lang="en-US" altLang="zh-CN" smtClean="0"/>
          </a:p>
        </p:txBody>
      </p:sp>
      <p:sp>
        <p:nvSpPr>
          <p:cNvPr id="5" name="Footer Placeholder 4"/>
          <p:cNvSpPr>
            <a:spLocks noGrp="1"/>
          </p:cNvSpPr>
          <p:nvPr>
            <p:ph type="ftr" sz="quarter" idx="3"/>
          </p:nvPr>
        </p:nvSpPr>
        <p:spPr>
          <a:xfrm>
            <a:off x="3028950" y="6356351"/>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pPr eaLnBrk="0" hangingPunct="0">
              <a:buFontTx/>
              <a:buNone/>
            </a:pPr>
            <a:endParaRPr lang="en-US" altLang="zh-CN" smtClean="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hangingPunct="0">
              <a:buFontTx/>
              <a:buNone/>
            </a:pPr>
            <a:fld id="{051DAF38-F529-45A9-B550-C61ECA1CA526}" type="slidenum">
              <a:rPr lang="zh-CN" altLang="en-US" smtClean="0"/>
              <a:pPr eaLnBrk="0" hangingPunct="0">
                <a:buFontTx/>
                <a:buNone/>
              </a:pPr>
              <a:t>‹#›</a:t>
            </a:fld>
            <a:endParaRPr lang="en-US" altLang="zh-CN" smtClean="0"/>
          </a:p>
        </p:txBody>
      </p:sp>
    </p:spTree>
    <p:extLst>
      <p:ext uri="{BB962C8B-B14F-4D97-AF65-F5344CB8AC3E}">
        <p14:creationId xmlns:p14="http://schemas.microsoft.com/office/powerpoint/2010/main" val="6504892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31532;4&#31456;%20&#32593;&#32476;&#19982;&#36890;&#20449;.ppt#-1,46,1. &#36890;&#20449;&#32593;&#30340;&#22522;&#26412;&#32467;&#26500;"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5"/>
          <p:cNvGrpSpPr>
            <a:grpSpLocks/>
          </p:cNvGrpSpPr>
          <p:nvPr/>
        </p:nvGrpSpPr>
        <p:grpSpPr bwMode="auto">
          <a:xfrm>
            <a:off x="850106" y="4477941"/>
            <a:ext cx="7443788" cy="1264444"/>
            <a:chOff x="-521126" y="5188515"/>
            <a:chExt cx="13234253" cy="2247231"/>
          </a:xfrm>
        </p:grpSpPr>
        <p:sp>
          <p:nvSpPr>
            <p:cNvPr id="52" name="直角三角形 51"/>
            <p:cNvSpPr/>
            <p:nvPr/>
          </p:nvSpPr>
          <p:spPr>
            <a:xfrm rot="17414761">
              <a:off x="5520392" y="4652803"/>
              <a:ext cx="886619" cy="1958042"/>
            </a:xfrm>
            <a:prstGeom prst="rtTriangle">
              <a:avLst/>
            </a:pr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28695" name="组合 4"/>
            <p:cNvGrpSpPr>
              <a:grpSpLocks/>
            </p:cNvGrpSpPr>
            <p:nvPr/>
          </p:nvGrpSpPr>
          <p:grpSpPr bwMode="auto">
            <a:xfrm>
              <a:off x="-521126" y="5329852"/>
              <a:ext cx="13234253" cy="2105894"/>
              <a:chOff x="-521126" y="5215054"/>
              <a:chExt cx="13234253" cy="2105894"/>
            </a:xfrm>
          </p:grpSpPr>
          <p:sp>
            <p:nvSpPr>
              <p:cNvPr id="3" name="直角三角形 2"/>
              <p:cNvSpPr/>
              <p:nvPr/>
            </p:nvSpPr>
            <p:spPr>
              <a:xfrm rot="16607411">
                <a:off x="104519" y="5586500"/>
                <a:ext cx="708871" cy="1960160"/>
              </a:xfrm>
              <a:prstGeom prst="rtTriangle">
                <a:avLst/>
              </a:prstGeom>
              <a:solidFill>
                <a:srgbClr val="2E3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直角三角形 20"/>
              <p:cNvSpPr/>
              <p:nvPr/>
            </p:nvSpPr>
            <p:spPr>
              <a:xfrm rot="6295915">
                <a:off x="1209521" y="5800221"/>
                <a:ext cx="886620" cy="1960160"/>
              </a:xfrm>
              <a:prstGeom prst="rtTriangle">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2" name="直角三角形 21"/>
              <p:cNvSpPr/>
              <p:nvPr/>
            </p:nvSpPr>
            <p:spPr>
              <a:xfrm rot="6993227">
                <a:off x="2170500" y="6172751"/>
                <a:ext cx="613651" cy="1369571"/>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3" name="直角三角形 22"/>
              <p:cNvSpPr/>
              <p:nvPr/>
            </p:nvSpPr>
            <p:spPr>
              <a:xfrm rot="5816697">
                <a:off x="2761089" y="6109269"/>
                <a:ext cx="615767" cy="1367455"/>
              </a:xfrm>
              <a:prstGeom prst="rtTriangle">
                <a:avLst/>
              </a:pr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5" name="直角三角形 24"/>
              <p:cNvSpPr/>
              <p:nvPr/>
            </p:nvSpPr>
            <p:spPr>
              <a:xfrm rot="196375">
                <a:off x="3124009" y="5215491"/>
                <a:ext cx="925044" cy="1766891"/>
              </a:xfrm>
              <a:prstGeom prst="rtTriangle">
                <a:avLst/>
              </a:prstGeom>
              <a:solidFill>
                <a:srgbClr val="22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直角三角形 25"/>
              <p:cNvSpPr/>
              <p:nvPr/>
            </p:nvSpPr>
            <p:spPr>
              <a:xfrm rot="3862274">
                <a:off x="4368802" y="5689164"/>
                <a:ext cx="622115" cy="1765414"/>
              </a:xfrm>
              <a:prstGeom prst="rtTriangle">
                <a:avLst/>
              </a:prstGeom>
              <a:solidFill>
                <a:srgbClr val="24B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7" name="直角三角形 26"/>
              <p:cNvSpPr/>
              <p:nvPr/>
            </p:nvSpPr>
            <p:spPr>
              <a:xfrm rot="3862274">
                <a:off x="5805053" y="5688105"/>
                <a:ext cx="622115" cy="1767531"/>
              </a:xfrm>
              <a:prstGeom prst="rtTriangle">
                <a:avLst/>
              </a:prstGeom>
              <a:solidFill>
                <a:srgbClr val="24B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8" name="直角三角形 27"/>
              <p:cNvSpPr/>
              <p:nvPr/>
            </p:nvSpPr>
            <p:spPr>
              <a:xfrm rot="18517945">
                <a:off x="3446982" y="5245819"/>
                <a:ext cx="886620" cy="1960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9" name="直角三角形 28"/>
              <p:cNvSpPr/>
              <p:nvPr/>
            </p:nvSpPr>
            <p:spPr>
              <a:xfrm rot="6993227">
                <a:off x="4857783" y="6173809"/>
                <a:ext cx="613651" cy="1367455"/>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2" name="直角三角形 31"/>
              <p:cNvSpPr/>
              <p:nvPr/>
            </p:nvSpPr>
            <p:spPr>
              <a:xfrm rot="3862274">
                <a:off x="7056083" y="5688106"/>
                <a:ext cx="622115" cy="1767530"/>
              </a:xfrm>
              <a:prstGeom prst="rtTriangle">
                <a:avLst/>
              </a:prstGeom>
              <a:solidFill>
                <a:srgbClr val="24B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3" name="直角三角形 32"/>
              <p:cNvSpPr/>
              <p:nvPr/>
            </p:nvSpPr>
            <p:spPr>
              <a:xfrm rot="3862274">
                <a:off x="8492334" y="5689164"/>
                <a:ext cx="622115" cy="1765414"/>
              </a:xfrm>
              <a:prstGeom prst="rtTriangle">
                <a:avLst/>
              </a:prstGeom>
              <a:solidFill>
                <a:srgbClr val="24B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4" name="直角三角形 33"/>
              <p:cNvSpPr/>
              <p:nvPr/>
            </p:nvSpPr>
            <p:spPr>
              <a:xfrm rot="6915801">
                <a:off x="5535150" y="5915612"/>
                <a:ext cx="560750" cy="1581253"/>
              </a:xfrm>
              <a:prstGeom prst="rtTriangle">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5" name="直角三角形 34"/>
              <p:cNvSpPr/>
              <p:nvPr/>
            </p:nvSpPr>
            <p:spPr>
              <a:xfrm rot="6993227">
                <a:off x="7055058" y="6230942"/>
                <a:ext cx="810443" cy="1369571"/>
              </a:xfrm>
              <a:prstGeom prst="rtTriangle">
                <a:avLst/>
              </a:prstGeom>
              <a:solidFill>
                <a:srgbClr val="C25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7" name="直角三角形 36"/>
              <p:cNvSpPr/>
              <p:nvPr/>
            </p:nvSpPr>
            <p:spPr>
              <a:xfrm rot="196375">
                <a:off x="7757692" y="5215491"/>
                <a:ext cx="925042" cy="1766891"/>
              </a:xfrm>
              <a:prstGeom prst="rtTriangle">
                <a:avLst/>
              </a:prstGeom>
              <a:solidFill>
                <a:srgbClr val="22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8" name="直角三角形 37"/>
              <p:cNvSpPr/>
              <p:nvPr/>
            </p:nvSpPr>
            <p:spPr>
              <a:xfrm rot="3862274">
                <a:off x="9003542" y="5688106"/>
                <a:ext cx="622115" cy="1767530"/>
              </a:xfrm>
              <a:prstGeom prst="rtTriangle">
                <a:avLst/>
              </a:prstGeom>
              <a:solidFill>
                <a:srgbClr val="24B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0" name="直角三角形 39"/>
              <p:cNvSpPr/>
              <p:nvPr/>
            </p:nvSpPr>
            <p:spPr>
              <a:xfrm rot="17414761">
                <a:off x="7346134" y="5245819"/>
                <a:ext cx="886620" cy="1960160"/>
              </a:xfrm>
              <a:prstGeom prst="rtTriangle">
                <a:avLst/>
              </a:pr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1" name="直角三角形 40"/>
              <p:cNvSpPr/>
              <p:nvPr/>
            </p:nvSpPr>
            <p:spPr>
              <a:xfrm rot="6993227">
                <a:off x="8757991" y="6172751"/>
                <a:ext cx="613651" cy="1369571"/>
              </a:xfrm>
              <a:prstGeom prst="rtTriangle">
                <a:avLst/>
              </a:prstGeom>
              <a:solidFill>
                <a:srgbClr val="2E3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3" name="等腰三角形 42"/>
              <p:cNvSpPr/>
              <p:nvPr/>
            </p:nvSpPr>
            <p:spPr>
              <a:xfrm rot="8075762">
                <a:off x="10123326" y="6170653"/>
                <a:ext cx="598839" cy="1270082"/>
              </a:xfrm>
              <a:prstGeom prst="triangle">
                <a:avLst/>
              </a:prstGeom>
              <a:solidFill>
                <a:srgbClr val="22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7" name="直角三角形 46"/>
              <p:cNvSpPr/>
              <p:nvPr/>
            </p:nvSpPr>
            <p:spPr>
              <a:xfrm rot="6993227">
                <a:off x="8771753" y="5699815"/>
                <a:ext cx="615766" cy="1369572"/>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8" name="等腰三角形 47"/>
              <p:cNvSpPr/>
              <p:nvPr/>
            </p:nvSpPr>
            <p:spPr>
              <a:xfrm rot="18825959">
                <a:off x="9141133" y="5586607"/>
                <a:ext cx="613651" cy="1369572"/>
              </a:xfrm>
              <a:prstGeom prst="triangle">
                <a:avLst/>
              </a:pr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3" name="直角三角形 52"/>
              <p:cNvSpPr/>
              <p:nvPr/>
            </p:nvSpPr>
            <p:spPr>
              <a:xfrm rot="6993227">
                <a:off x="7120645" y="5392990"/>
                <a:ext cx="615767" cy="1369572"/>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4" name="直角三角形 53"/>
              <p:cNvSpPr/>
              <p:nvPr/>
            </p:nvSpPr>
            <p:spPr>
              <a:xfrm rot="19585717">
                <a:off x="7463455" y="5240884"/>
                <a:ext cx="615990" cy="1369076"/>
              </a:xfrm>
              <a:prstGeom prst="rtTriangle">
                <a:avLst/>
              </a:prstGeom>
              <a:solidFill>
                <a:srgbClr val="C25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9" name="直角三角形 58"/>
              <p:cNvSpPr/>
              <p:nvPr/>
            </p:nvSpPr>
            <p:spPr>
              <a:xfrm rot="6993227">
                <a:off x="5001724" y="5392992"/>
                <a:ext cx="615767" cy="1369571"/>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0" name="直角三角形 59"/>
              <p:cNvSpPr/>
              <p:nvPr/>
            </p:nvSpPr>
            <p:spPr>
              <a:xfrm rot="1963095">
                <a:off x="5636655" y="5283204"/>
                <a:ext cx="613873" cy="1369076"/>
              </a:xfrm>
              <a:prstGeom prst="rtTriangle">
                <a:avLst/>
              </a:prstGeom>
              <a:solidFill>
                <a:srgbClr val="FEC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2" name="直角三角形 61"/>
              <p:cNvSpPr/>
              <p:nvPr/>
            </p:nvSpPr>
            <p:spPr>
              <a:xfrm rot="3862274">
                <a:off x="7192617" y="5401457"/>
                <a:ext cx="622115" cy="1363221"/>
              </a:xfrm>
              <a:prstGeom prst="rtTriangle">
                <a:avLst/>
              </a:prstGeom>
              <a:solidFill>
                <a:srgbClr val="00F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3" name="直角三角形 62"/>
              <p:cNvSpPr/>
              <p:nvPr/>
            </p:nvSpPr>
            <p:spPr>
              <a:xfrm rot="6520830">
                <a:off x="9411026" y="5820359"/>
                <a:ext cx="619998" cy="1767530"/>
              </a:xfrm>
              <a:prstGeom prst="r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5" name="直角三角形 64"/>
              <p:cNvSpPr/>
              <p:nvPr/>
            </p:nvSpPr>
            <p:spPr>
              <a:xfrm rot="6993227">
                <a:off x="2839410" y="5656438"/>
                <a:ext cx="613651" cy="1369571"/>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6" name="直角三角形 65"/>
              <p:cNvSpPr/>
              <p:nvPr/>
            </p:nvSpPr>
            <p:spPr>
              <a:xfrm rot="1963095">
                <a:off x="3557954" y="5255697"/>
                <a:ext cx="615989" cy="1369075"/>
              </a:xfrm>
              <a:prstGeom prst="rtTriangle">
                <a:avLst/>
              </a:prstGeom>
              <a:solidFill>
                <a:srgbClr val="EB5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7" name="等腰三角形 66"/>
              <p:cNvSpPr/>
              <p:nvPr/>
            </p:nvSpPr>
            <p:spPr>
              <a:xfrm rot="6417494">
                <a:off x="4067213" y="5423601"/>
                <a:ext cx="924707" cy="1765414"/>
              </a:xfrm>
              <a:prstGeom prst="triangle">
                <a:avLst/>
              </a:pr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8" name="直角三角形 67"/>
              <p:cNvSpPr/>
              <p:nvPr/>
            </p:nvSpPr>
            <p:spPr>
              <a:xfrm rot="5194327">
                <a:off x="4999587" y="5179244"/>
                <a:ext cx="490920" cy="1511397"/>
              </a:xfrm>
              <a:prstGeom prst="rtTriangle">
                <a:avLst/>
              </a:prstGeom>
              <a:solidFill>
                <a:srgbClr val="D7F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9" name="直角三角形 68"/>
              <p:cNvSpPr/>
              <p:nvPr/>
            </p:nvSpPr>
            <p:spPr>
              <a:xfrm rot="3862274">
                <a:off x="6618964" y="5242679"/>
                <a:ext cx="619999" cy="1767531"/>
              </a:xfrm>
              <a:prstGeom prst="rtTriangle">
                <a:avLst/>
              </a:prstGeom>
              <a:solidFill>
                <a:srgbClr val="24B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0" name="等腰三角形 69"/>
              <p:cNvSpPr/>
              <p:nvPr/>
            </p:nvSpPr>
            <p:spPr>
              <a:xfrm rot="17414761">
                <a:off x="6010403" y="5353736"/>
                <a:ext cx="730033" cy="1960160"/>
              </a:xfrm>
              <a:prstGeom prst="triangle">
                <a:avLst/>
              </a:prstGeom>
              <a:solidFill>
                <a:srgbClr val="1E21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1" name="直角三角形 70"/>
              <p:cNvSpPr/>
              <p:nvPr/>
            </p:nvSpPr>
            <p:spPr>
              <a:xfrm rot="4711096">
                <a:off x="1577795" y="5713571"/>
                <a:ext cx="613651" cy="1369571"/>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2" name="直角三角形 71"/>
              <p:cNvSpPr/>
              <p:nvPr/>
            </p:nvSpPr>
            <p:spPr>
              <a:xfrm rot="6044113">
                <a:off x="2227654" y="5851112"/>
                <a:ext cx="613651" cy="1369572"/>
              </a:xfrm>
              <a:prstGeom prst="rtTriangle">
                <a:avLst/>
              </a:prstGeom>
              <a:solidFill>
                <a:srgbClr val="EB5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4" name="直角三角形 73"/>
              <p:cNvSpPr/>
              <p:nvPr/>
            </p:nvSpPr>
            <p:spPr>
              <a:xfrm rot="14806364">
                <a:off x="3385547" y="5186606"/>
                <a:ext cx="622115" cy="1767530"/>
              </a:xfrm>
              <a:prstGeom prst="rtTriangle">
                <a:avLst/>
              </a:prstGeom>
              <a:solidFill>
                <a:srgbClr val="FEC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5" name="等腰三角形 74"/>
              <p:cNvSpPr/>
              <p:nvPr/>
            </p:nvSpPr>
            <p:spPr>
              <a:xfrm rot="3862274">
                <a:off x="4963593" y="5539006"/>
                <a:ext cx="450715" cy="1323001"/>
              </a:xfrm>
              <a:prstGeom prst="triangle">
                <a:avLst/>
              </a:prstGeom>
              <a:solidFill>
                <a:srgbClr val="C25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6" name="直角三角形 75"/>
              <p:cNvSpPr/>
              <p:nvPr/>
            </p:nvSpPr>
            <p:spPr>
              <a:xfrm rot="17414761">
                <a:off x="11556372" y="5865957"/>
                <a:ext cx="433787" cy="1193877"/>
              </a:xfrm>
              <a:prstGeom prst="rtTriangle">
                <a:avLst/>
              </a:prstGeom>
              <a:solidFill>
                <a:srgbClr val="C25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7" name="直角三角形 76"/>
              <p:cNvSpPr/>
              <p:nvPr/>
            </p:nvSpPr>
            <p:spPr>
              <a:xfrm rot="17749571">
                <a:off x="10652587" y="5516707"/>
                <a:ext cx="924707" cy="1765414"/>
              </a:xfrm>
              <a:prstGeom prst="rtTriangle">
                <a:avLst/>
              </a:prstGeom>
              <a:solidFill>
                <a:srgbClr val="22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8" name="等腰三角形 77"/>
              <p:cNvSpPr/>
              <p:nvPr/>
            </p:nvSpPr>
            <p:spPr>
              <a:xfrm rot="3862274">
                <a:off x="10218587" y="5984403"/>
                <a:ext cx="622115" cy="1479645"/>
              </a:xfrm>
              <a:prstGeom prst="triangle">
                <a:avLst/>
              </a:prstGeom>
              <a:solidFill>
                <a:srgbClr val="25B3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9" name="直角三角形 78"/>
              <p:cNvSpPr/>
              <p:nvPr/>
            </p:nvSpPr>
            <p:spPr>
              <a:xfrm rot="7497355">
                <a:off x="11519362" y="6097559"/>
                <a:ext cx="619999" cy="1767530"/>
              </a:xfrm>
              <a:prstGeom prst="rtTriangle">
                <a:avLst/>
              </a:prstGeom>
              <a:solidFill>
                <a:srgbClr val="1E0A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0" name="等腰三角形 79"/>
              <p:cNvSpPr/>
              <p:nvPr/>
            </p:nvSpPr>
            <p:spPr>
              <a:xfrm rot="17414761">
                <a:off x="11266356" y="6225681"/>
                <a:ext cx="351262" cy="1200228"/>
              </a:xfrm>
              <a:prstGeom prst="triangle">
                <a:avLst/>
              </a:prstGeom>
              <a:solidFill>
                <a:srgbClr val="D7F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4" name="文本框 3"/>
          <p:cNvSpPr txBox="1"/>
          <p:nvPr/>
        </p:nvSpPr>
        <p:spPr>
          <a:xfrm>
            <a:off x="2230777" y="2267001"/>
            <a:ext cx="4907575" cy="1200329"/>
          </a:xfrm>
          <a:prstGeom prst="rect">
            <a:avLst/>
          </a:prstGeom>
          <a:noFill/>
        </p:spPr>
        <p:txBody>
          <a:bodyPr wrap="square">
            <a:spAutoFit/>
          </a:bodyPr>
          <a:lstStyle/>
          <a:p>
            <a:pPr algn="ctr" fontAlgn="auto">
              <a:spcBef>
                <a:spcPts val="0"/>
              </a:spcBef>
              <a:spcAft>
                <a:spcPts val="0"/>
              </a:spcAft>
              <a:defRPr/>
            </a:pPr>
            <a:r>
              <a:rPr lang="zh-CN" altLang="en-US" sz="7200" dirty="0" smtClean="0">
                <a:solidFill>
                  <a:prstClr val="black"/>
                </a:solidFill>
                <a:latin typeface="黑体" panose="02010609060101010101" pitchFamily="49" charset="-122"/>
                <a:ea typeface="黑体" panose="02010609060101010101" pitchFamily="49" charset="-122"/>
              </a:rPr>
              <a:t>通信与网络</a:t>
            </a:r>
            <a:endParaRPr lang="zh-CN" altLang="en-US" sz="7200" dirty="0">
              <a:solidFill>
                <a:prstClr val="black"/>
              </a:solidFill>
              <a:latin typeface="黑体" panose="02010609060101010101" pitchFamily="49" charset="-122"/>
              <a:ea typeface="黑体" panose="02010609060101010101" pitchFamily="49" charset="-122"/>
            </a:endParaRPr>
          </a:p>
        </p:txBody>
      </p:sp>
      <p:sp>
        <p:nvSpPr>
          <p:cNvPr id="81" name="直角三角形 80"/>
          <p:cNvSpPr/>
          <p:nvPr/>
        </p:nvSpPr>
        <p:spPr>
          <a:xfrm rot="10016549">
            <a:off x="4385073" y="3470673"/>
            <a:ext cx="102394" cy="230981"/>
          </a:xfrm>
          <a:prstGeom prst="rtTriangle">
            <a:avLst/>
          </a:prstGeom>
          <a:solidFill>
            <a:srgbClr val="FEC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2" name="直角三角形 60"/>
          <p:cNvSpPr/>
          <p:nvPr/>
        </p:nvSpPr>
        <p:spPr>
          <a:xfrm rot="13704391">
            <a:off x="5160169" y="3346847"/>
            <a:ext cx="101204" cy="351234"/>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0 w 131925"/>
              <a:gd name="connsiteY0" fmla="*/ 1076386 h 1076386"/>
              <a:gd name="connsiteX1" fmla="*/ 0 w 131925"/>
              <a:gd name="connsiteY1" fmla="*/ 0 h 1076386"/>
              <a:gd name="connsiteX2" fmla="*/ 131925 w 131925"/>
              <a:gd name="connsiteY2" fmla="*/ 436873 h 1076386"/>
              <a:gd name="connsiteX3" fmla="*/ 0 w 131925"/>
              <a:gd name="connsiteY3" fmla="*/ 1076386 h 1076386"/>
              <a:gd name="connsiteX0" fmla="*/ 0 w 269296"/>
              <a:gd name="connsiteY0" fmla="*/ 1076386 h 1076386"/>
              <a:gd name="connsiteX1" fmla="*/ 0 w 269296"/>
              <a:gd name="connsiteY1" fmla="*/ 0 h 1076386"/>
              <a:gd name="connsiteX2" fmla="*/ 269296 w 269296"/>
              <a:gd name="connsiteY2" fmla="*/ 428334 h 1076386"/>
              <a:gd name="connsiteX3" fmla="*/ 0 w 269296"/>
              <a:gd name="connsiteY3" fmla="*/ 1076386 h 1076386"/>
              <a:gd name="connsiteX0" fmla="*/ 0 w 148145"/>
              <a:gd name="connsiteY0" fmla="*/ 1076386 h 1076386"/>
              <a:gd name="connsiteX1" fmla="*/ 0 w 148145"/>
              <a:gd name="connsiteY1" fmla="*/ 0 h 1076386"/>
              <a:gd name="connsiteX2" fmla="*/ 148145 w 148145"/>
              <a:gd name="connsiteY2" fmla="*/ 452983 h 1076386"/>
              <a:gd name="connsiteX3" fmla="*/ 0 w 148145"/>
              <a:gd name="connsiteY3" fmla="*/ 1076386 h 1076386"/>
              <a:gd name="connsiteX0" fmla="*/ 0 w 253884"/>
              <a:gd name="connsiteY0" fmla="*/ 874681 h 874681"/>
              <a:gd name="connsiteX1" fmla="*/ 105739 w 253884"/>
              <a:gd name="connsiteY1" fmla="*/ 0 h 874681"/>
              <a:gd name="connsiteX2" fmla="*/ 253884 w 253884"/>
              <a:gd name="connsiteY2" fmla="*/ 452983 h 874681"/>
              <a:gd name="connsiteX3" fmla="*/ 0 w 253884"/>
              <a:gd name="connsiteY3" fmla="*/ 874681 h 874681"/>
            </a:gdLst>
            <a:ahLst/>
            <a:cxnLst>
              <a:cxn ang="0">
                <a:pos x="connsiteX0" y="connsiteY0"/>
              </a:cxn>
              <a:cxn ang="0">
                <a:pos x="connsiteX1" y="connsiteY1"/>
              </a:cxn>
              <a:cxn ang="0">
                <a:pos x="connsiteX2" y="connsiteY2"/>
              </a:cxn>
              <a:cxn ang="0">
                <a:pos x="connsiteX3" y="connsiteY3"/>
              </a:cxn>
            </a:cxnLst>
            <a:rect l="l" t="t" r="r" b="b"/>
            <a:pathLst>
              <a:path w="253884" h="874681">
                <a:moveTo>
                  <a:pt x="0" y="874681"/>
                </a:moveTo>
                <a:lnTo>
                  <a:pt x="105739" y="0"/>
                </a:lnTo>
                <a:lnTo>
                  <a:pt x="253884" y="452983"/>
                </a:lnTo>
                <a:lnTo>
                  <a:pt x="0" y="874681"/>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8" name="直角三角形 57"/>
          <p:cNvSpPr/>
          <p:nvPr/>
        </p:nvSpPr>
        <p:spPr>
          <a:xfrm rot="17325050">
            <a:off x="4495800" y="4140994"/>
            <a:ext cx="152400" cy="347663"/>
          </a:xfrm>
          <a:prstGeom prst="rtTriangle">
            <a:avLst/>
          </a:prstGeom>
          <a:solidFill>
            <a:srgbClr val="1E21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1" name="直角三角形 60"/>
          <p:cNvSpPr/>
          <p:nvPr/>
        </p:nvSpPr>
        <p:spPr>
          <a:xfrm rot="13511413">
            <a:off x="4978003" y="3820716"/>
            <a:ext cx="109538" cy="357188"/>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327185" h="1076386">
                <a:moveTo>
                  <a:pt x="0" y="1076386"/>
                </a:moveTo>
                <a:lnTo>
                  <a:pt x="0" y="0"/>
                </a:lnTo>
                <a:lnTo>
                  <a:pt x="327185" y="824173"/>
                </a:lnTo>
                <a:lnTo>
                  <a:pt x="0" y="1076386"/>
                </a:lnTo>
                <a:close/>
              </a:path>
            </a:pathLst>
          </a:cu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4" name="直角三角形 60"/>
          <p:cNvSpPr/>
          <p:nvPr/>
        </p:nvSpPr>
        <p:spPr>
          <a:xfrm rot="8538311">
            <a:off x="4917282" y="3106341"/>
            <a:ext cx="26194" cy="283369"/>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0 w 131925"/>
              <a:gd name="connsiteY0" fmla="*/ 1076386 h 1076386"/>
              <a:gd name="connsiteX1" fmla="*/ 0 w 131925"/>
              <a:gd name="connsiteY1" fmla="*/ 0 h 1076386"/>
              <a:gd name="connsiteX2" fmla="*/ 131925 w 131925"/>
              <a:gd name="connsiteY2" fmla="*/ 436873 h 1076386"/>
              <a:gd name="connsiteX3" fmla="*/ 0 w 131925"/>
              <a:gd name="connsiteY3" fmla="*/ 1076386 h 1076386"/>
              <a:gd name="connsiteX0" fmla="*/ 0 w 269296"/>
              <a:gd name="connsiteY0" fmla="*/ 1076386 h 1076386"/>
              <a:gd name="connsiteX1" fmla="*/ 0 w 269296"/>
              <a:gd name="connsiteY1" fmla="*/ 0 h 1076386"/>
              <a:gd name="connsiteX2" fmla="*/ 269296 w 269296"/>
              <a:gd name="connsiteY2" fmla="*/ 428334 h 1076386"/>
              <a:gd name="connsiteX3" fmla="*/ 0 w 269296"/>
              <a:gd name="connsiteY3" fmla="*/ 1076386 h 1076386"/>
              <a:gd name="connsiteX0" fmla="*/ 0 w 148145"/>
              <a:gd name="connsiteY0" fmla="*/ 1076386 h 1076386"/>
              <a:gd name="connsiteX1" fmla="*/ 0 w 148145"/>
              <a:gd name="connsiteY1" fmla="*/ 0 h 1076386"/>
              <a:gd name="connsiteX2" fmla="*/ 148145 w 148145"/>
              <a:gd name="connsiteY2" fmla="*/ 452983 h 1076386"/>
              <a:gd name="connsiteX3" fmla="*/ 0 w 148145"/>
              <a:gd name="connsiteY3" fmla="*/ 1076386 h 1076386"/>
              <a:gd name="connsiteX0" fmla="*/ 0 w 253884"/>
              <a:gd name="connsiteY0" fmla="*/ 874681 h 874681"/>
              <a:gd name="connsiteX1" fmla="*/ 105739 w 253884"/>
              <a:gd name="connsiteY1" fmla="*/ 0 h 874681"/>
              <a:gd name="connsiteX2" fmla="*/ 253884 w 253884"/>
              <a:gd name="connsiteY2" fmla="*/ 452983 h 874681"/>
              <a:gd name="connsiteX3" fmla="*/ 0 w 253884"/>
              <a:gd name="connsiteY3" fmla="*/ 874681 h 874681"/>
            </a:gdLst>
            <a:ahLst/>
            <a:cxnLst>
              <a:cxn ang="0">
                <a:pos x="connsiteX0" y="connsiteY0"/>
              </a:cxn>
              <a:cxn ang="0">
                <a:pos x="connsiteX1" y="connsiteY1"/>
              </a:cxn>
              <a:cxn ang="0">
                <a:pos x="connsiteX2" y="connsiteY2"/>
              </a:cxn>
              <a:cxn ang="0">
                <a:pos x="connsiteX3" y="connsiteY3"/>
              </a:cxn>
            </a:cxnLst>
            <a:rect l="l" t="t" r="r" b="b"/>
            <a:pathLst>
              <a:path w="253884" h="874681">
                <a:moveTo>
                  <a:pt x="0" y="874681"/>
                </a:moveTo>
                <a:lnTo>
                  <a:pt x="105739" y="0"/>
                </a:lnTo>
                <a:lnTo>
                  <a:pt x="253884" y="452983"/>
                </a:lnTo>
                <a:lnTo>
                  <a:pt x="0" y="874681"/>
                </a:lnTo>
                <a:close/>
              </a:path>
            </a:pathLst>
          </a:custGeom>
          <a:solidFill>
            <a:srgbClr val="25B3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3" name="直角三角形 82"/>
          <p:cNvSpPr/>
          <p:nvPr/>
        </p:nvSpPr>
        <p:spPr>
          <a:xfrm rot="14289551">
            <a:off x="5214938" y="4202907"/>
            <a:ext cx="127397" cy="289322"/>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4" name="等腰三角形 83"/>
          <p:cNvSpPr/>
          <p:nvPr/>
        </p:nvSpPr>
        <p:spPr>
          <a:xfrm rot="10281164">
            <a:off x="3748088" y="4186238"/>
            <a:ext cx="191691" cy="436960"/>
          </a:xfrm>
          <a:prstGeom prst="triangle">
            <a:avLst/>
          </a:prstGeom>
          <a:solidFill>
            <a:srgbClr val="D7F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5" name="直角三角形 60"/>
          <p:cNvSpPr/>
          <p:nvPr/>
        </p:nvSpPr>
        <p:spPr>
          <a:xfrm rot="13511413">
            <a:off x="4424958" y="3787974"/>
            <a:ext cx="89297" cy="347663"/>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278172 w 278172"/>
              <a:gd name="connsiteY0" fmla="*/ 1076386 h 1076386"/>
              <a:gd name="connsiteX1" fmla="*/ 278172 w 278172"/>
              <a:gd name="connsiteY1" fmla="*/ 0 h 1076386"/>
              <a:gd name="connsiteX2" fmla="*/ 1 w 278172"/>
              <a:gd name="connsiteY2" fmla="*/ 211147 h 1076386"/>
              <a:gd name="connsiteX3" fmla="*/ 278172 w 278172"/>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278172" h="1076386">
                <a:moveTo>
                  <a:pt x="278172" y="1076386"/>
                </a:moveTo>
                <a:lnTo>
                  <a:pt x="278172" y="0"/>
                </a:lnTo>
                <a:lnTo>
                  <a:pt x="1" y="211147"/>
                </a:lnTo>
                <a:lnTo>
                  <a:pt x="278172" y="1076386"/>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3" name="直角三角形 60"/>
          <p:cNvSpPr/>
          <p:nvPr/>
        </p:nvSpPr>
        <p:spPr>
          <a:xfrm rot="3548410">
            <a:off x="4801196" y="2442568"/>
            <a:ext cx="77390" cy="252413"/>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327185" h="1076386">
                <a:moveTo>
                  <a:pt x="0" y="1076386"/>
                </a:moveTo>
                <a:lnTo>
                  <a:pt x="0" y="0"/>
                </a:lnTo>
                <a:lnTo>
                  <a:pt x="327185" y="824173"/>
                </a:lnTo>
                <a:lnTo>
                  <a:pt x="0" y="1076386"/>
                </a:lnTo>
                <a:close/>
              </a:path>
            </a:pathLst>
          </a:cu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7" name="直角三角形 86"/>
          <p:cNvSpPr/>
          <p:nvPr/>
        </p:nvSpPr>
        <p:spPr>
          <a:xfrm rot="13904884">
            <a:off x="4265414" y="2887862"/>
            <a:ext cx="66675" cy="151209"/>
          </a:xfrm>
          <a:prstGeom prst="rtTriangle">
            <a:avLst/>
          </a:prstGeom>
          <a:solidFill>
            <a:srgbClr val="D7F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8" name="直角三角形 60"/>
          <p:cNvSpPr/>
          <p:nvPr/>
        </p:nvSpPr>
        <p:spPr>
          <a:xfrm rot="13704391">
            <a:off x="4642248" y="2110979"/>
            <a:ext cx="67865" cy="229790"/>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0 w 131925"/>
              <a:gd name="connsiteY0" fmla="*/ 1076386 h 1076386"/>
              <a:gd name="connsiteX1" fmla="*/ 0 w 131925"/>
              <a:gd name="connsiteY1" fmla="*/ 0 h 1076386"/>
              <a:gd name="connsiteX2" fmla="*/ 131925 w 131925"/>
              <a:gd name="connsiteY2" fmla="*/ 436873 h 1076386"/>
              <a:gd name="connsiteX3" fmla="*/ 0 w 131925"/>
              <a:gd name="connsiteY3" fmla="*/ 1076386 h 1076386"/>
              <a:gd name="connsiteX0" fmla="*/ 0 w 269296"/>
              <a:gd name="connsiteY0" fmla="*/ 1076386 h 1076386"/>
              <a:gd name="connsiteX1" fmla="*/ 0 w 269296"/>
              <a:gd name="connsiteY1" fmla="*/ 0 h 1076386"/>
              <a:gd name="connsiteX2" fmla="*/ 269296 w 269296"/>
              <a:gd name="connsiteY2" fmla="*/ 428334 h 1076386"/>
              <a:gd name="connsiteX3" fmla="*/ 0 w 269296"/>
              <a:gd name="connsiteY3" fmla="*/ 1076386 h 1076386"/>
              <a:gd name="connsiteX0" fmla="*/ 0 w 148145"/>
              <a:gd name="connsiteY0" fmla="*/ 1076386 h 1076386"/>
              <a:gd name="connsiteX1" fmla="*/ 0 w 148145"/>
              <a:gd name="connsiteY1" fmla="*/ 0 h 1076386"/>
              <a:gd name="connsiteX2" fmla="*/ 148145 w 148145"/>
              <a:gd name="connsiteY2" fmla="*/ 452983 h 1076386"/>
              <a:gd name="connsiteX3" fmla="*/ 0 w 148145"/>
              <a:gd name="connsiteY3" fmla="*/ 1076386 h 1076386"/>
              <a:gd name="connsiteX0" fmla="*/ 0 w 253884"/>
              <a:gd name="connsiteY0" fmla="*/ 874681 h 874681"/>
              <a:gd name="connsiteX1" fmla="*/ 105739 w 253884"/>
              <a:gd name="connsiteY1" fmla="*/ 0 h 874681"/>
              <a:gd name="connsiteX2" fmla="*/ 253884 w 253884"/>
              <a:gd name="connsiteY2" fmla="*/ 452983 h 874681"/>
              <a:gd name="connsiteX3" fmla="*/ 0 w 253884"/>
              <a:gd name="connsiteY3" fmla="*/ 874681 h 874681"/>
            </a:gdLst>
            <a:ahLst/>
            <a:cxnLst>
              <a:cxn ang="0">
                <a:pos x="connsiteX0" y="connsiteY0"/>
              </a:cxn>
              <a:cxn ang="0">
                <a:pos x="connsiteX1" y="connsiteY1"/>
              </a:cxn>
              <a:cxn ang="0">
                <a:pos x="connsiteX2" y="connsiteY2"/>
              </a:cxn>
              <a:cxn ang="0">
                <a:pos x="connsiteX3" y="connsiteY3"/>
              </a:cxn>
            </a:cxnLst>
            <a:rect l="l" t="t" r="r" b="b"/>
            <a:pathLst>
              <a:path w="253884" h="874681">
                <a:moveTo>
                  <a:pt x="0" y="874681"/>
                </a:moveTo>
                <a:lnTo>
                  <a:pt x="105739" y="0"/>
                </a:lnTo>
                <a:lnTo>
                  <a:pt x="253884" y="452983"/>
                </a:lnTo>
                <a:lnTo>
                  <a:pt x="0" y="874681"/>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1" name="直角三角形 60"/>
          <p:cNvSpPr/>
          <p:nvPr/>
        </p:nvSpPr>
        <p:spPr>
          <a:xfrm rot="10110494">
            <a:off x="3924300" y="3512344"/>
            <a:ext cx="103585" cy="340519"/>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327185" h="1076386">
                <a:moveTo>
                  <a:pt x="0" y="1076386"/>
                </a:moveTo>
                <a:lnTo>
                  <a:pt x="0" y="0"/>
                </a:lnTo>
                <a:lnTo>
                  <a:pt x="327185" y="824173"/>
                </a:lnTo>
                <a:lnTo>
                  <a:pt x="0" y="1076386"/>
                </a:lnTo>
                <a:close/>
              </a:path>
            </a:pathLst>
          </a:cu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6" name="直角三角形 60"/>
          <p:cNvSpPr/>
          <p:nvPr/>
        </p:nvSpPr>
        <p:spPr>
          <a:xfrm rot="13511413">
            <a:off x="4575572" y="1790700"/>
            <a:ext cx="52388" cy="223838"/>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0 w 247685"/>
              <a:gd name="connsiteY0" fmla="*/ 1076386 h 1076386"/>
              <a:gd name="connsiteX1" fmla="*/ 0 w 247685"/>
              <a:gd name="connsiteY1" fmla="*/ 0 h 1076386"/>
              <a:gd name="connsiteX2" fmla="*/ 247685 w 247685"/>
              <a:gd name="connsiteY2" fmla="*/ 636346 h 1076386"/>
              <a:gd name="connsiteX3" fmla="*/ 0 w 247685"/>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247685" h="1076386">
                <a:moveTo>
                  <a:pt x="0" y="1076386"/>
                </a:moveTo>
                <a:lnTo>
                  <a:pt x="0" y="0"/>
                </a:lnTo>
                <a:lnTo>
                  <a:pt x="247685" y="636346"/>
                </a:lnTo>
                <a:lnTo>
                  <a:pt x="0" y="1076386"/>
                </a:lnTo>
                <a:close/>
              </a:path>
            </a:pathLst>
          </a:cu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2" name="直角三角形 91"/>
          <p:cNvSpPr/>
          <p:nvPr/>
        </p:nvSpPr>
        <p:spPr>
          <a:xfrm rot="13904884">
            <a:off x="4377333" y="2443758"/>
            <a:ext cx="60722" cy="152400"/>
          </a:xfrm>
          <a:custGeom>
            <a:avLst/>
            <a:gdLst>
              <a:gd name="connsiteX0" fmla="*/ 0 w 118333"/>
              <a:gd name="connsiteY0" fmla="*/ 269196 h 269196"/>
              <a:gd name="connsiteX1" fmla="*/ 0 w 118333"/>
              <a:gd name="connsiteY1" fmla="*/ 0 h 269196"/>
              <a:gd name="connsiteX2" fmla="*/ 118333 w 118333"/>
              <a:gd name="connsiteY2" fmla="*/ 269196 h 269196"/>
              <a:gd name="connsiteX3" fmla="*/ 0 w 118333"/>
              <a:gd name="connsiteY3" fmla="*/ 269196 h 269196"/>
              <a:gd name="connsiteX0" fmla="*/ 0 w 108370"/>
              <a:gd name="connsiteY0" fmla="*/ 269196 h 269196"/>
              <a:gd name="connsiteX1" fmla="*/ 0 w 108370"/>
              <a:gd name="connsiteY1" fmla="*/ 0 h 269196"/>
              <a:gd name="connsiteX2" fmla="*/ 108370 w 108370"/>
              <a:gd name="connsiteY2" fmla="*/ 227985 h 269196"/>
              <a:gd name="connsiteX3" fmla="*/ 0 w 108370"/>
              <a:gd name="connsiteY3" fmla="*/ 269196 h 269196"/>
            </a:gdLst>
            <a:ahLst/>
            <a:cxnLst>
              <a:cxn ang="0">
                <a:pos x="connsiteX0" y="connsiteY0"/>
              </a:cxn>
              <a:cxn ang="0">
                <a:pos x="connsiteX1" y="connsiteY1"/>
              </a:cxn>
              <a:cxn ang="0">
                <a:pos x="connsiteX2" y="connsiteY2"/>
              </a:cxn>
              <a:cxn ang="0">
                <a:pos x="connsiteX3" y="connsiteY3"/>
              </a:cxn>
            </a:cxnLst>
            <a:rect l="l" t="t" r="r" b="b"/>
            <a:pathLst>
              <a:path w="108370" h="269196">
                <a:moveTo>
                  <a:pt x="0" y="269196"/>
                </a:moveTo>
                <a:lnTo>
                  <a:pt x="0" y="0"/>
                </a:lnTo>
                <a:lnTo>
                  <a:pt x="108370" y="227985"/>
                </a:lnTo>
                <a:lnTo>
                  <a:pt x="0" y="269196"/>
                </a:lnTo>
                <a:close/>
              </a:path>
            </a:pathLst>
          </a:custGeom>
          <a:solidFill>
            <a:srgbClr val="2E3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0" name="直角三角形 60"/>
          <p:cNvSpPr/>
          <p:nvPr/>
        </p:nvSpPr>
        <p:spPr>
          <a:xfrm rot="13511413">
            <a:off x="4461272" y="-470297"/>
            <a:ext cx="52388" cy="223838"/>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0 w 247685"/>
              <a:gd name="connsiteY0" fmla="*/ 1076386 h 1076386"/>
              <a:gd name="connsiteX1" fmla="*/ 0 w 247685"/>
              <a:gd name="connsiteY1" fmla="*/ 0 h 1076386"/>
              <a:gd name="connsiteX2" fmla="*/ 247685 w 247685"/>
              <a:gd name="connsiteY2" fmla="*/ 636346 h 1076386"/>
              <a:gd name="connsiteX3" fmla="*/ 0 w 247685"/>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247685" h="1076386">
                <a:moveTo>
                  <a:pt x="0" y="1076386"/>
                </a:moveTo>
                <a:lnTo>
                  <a:pt x="0" y="0"/>
                </a:lnTo>
                <a:lnTo>
                  <a:pt x="247685" y="636346"/>
                </a:lnTo>
                <a:lnTo>
                  <a:pt x="0" y="1076386"/>
                </a:lnTo>
                <a:close/>
              </a:path>
            </a:pathLst>
          </a:cu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3" name="直角三角形 60"/>
          <p:cNvSpPr/>
          <p:nvPr/>
        </p:nvSpPr>
        <p:spPr>
          <a:xfrm rot="3548410">
            <a:off x="4673204" y="-450056"/>
            <a:ext cx="76200" cy="252413"/>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327185" h="1076386">
                <a:moveTo>
                  <a:pt x="0" y="1076386"/>
                </a:moveTo>
                <a:lnTo>
                  <a:pt x="0" y="0"/>
                </a:lnTo>
                <a:lnTo>
                  <a:pt x="327185" y="824173"/>
                </a:lnTo>
                <a:lnTo>
                  <a:pt x="0" y="1076386"/>
                </a:lnTo>
                <a:close/>
              </a:path>
            </a:pathLst>
          </a:cu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4" name="直角三角形 60"/>
          <p:cNvSpPr/>
          <p:nvPr/>
        </p:nvSpPr>
        <p:spPr>
          <a:xfrm rot="8538311">
            <a:off x="-340519" y="2556273"/>
            <a:ext cx="54769" cy="282178"/>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0 w 131925"/>
              <a:gd name="connsiteY0" fmla="*/ 1076386 h 1076386"/>
              <a:gd name="connsiteX1" fmla="*/ 0 w 131925"/>
              <a:gd name="connsiteY1" fmla="*/ 0 h 1076386"/>
              <a:gd name="connsiteX2" fmla="*/ 131925 w 131925"/>
              <a:gd name="connsiteY2" fmla="*/ 436873 h 1076386"/>
              <a:gd name="connsiteX3" fmla="*/ 0 w 131925"/>
              <a:gd name="connsiteY3" fmla="*/ 1076386 h 1076386"/>
              <a:gd name="connsiteX0" fmla="*/ 0 w 269296"/>
              <a:gd name="connsiteY0" fmla="*/ 1076386 h 1076386"/>
              <a:gd name="connsiteX1" fmla="*/ 0 w 269296"/>
              <a:gd name="connsiteY1" fmla="*/ 0 h 1076386"/>
              <a:gd name="connsiteX2" fmla="*/ 269296 w 269296"/>
              <a:gd name="connsiteY2" fmla="*/ 428334 h 1076386"/>
              <a:gd name="connsiteX3" fmla="*/ 0 w 269296"/>
              <a:gd name="connsiteY3" fmla="*/ 1076386 h 1076386"/>
              <a:gd name="connsiteX0" fmla="*/ 0 w 148145"/>
              <a:gd name="connsiteY0" fmla="*/ 1076386 h 1076386"/>
              <a:gd name="connsiteX1" fmla="*/ 0 w 148145"/>
              <a:gd name="connsiteY1" fmla="*/ 0 h 1076386"/>
              <a:gd name="connsiteX2" fmla="*/ 148145 w 148145"/>
              <a:gd name="connsiteY2" fmla="*/ 452983 h 1076386"/>
              <a:gd name="connsiteX3" fmla="*/ 0 w 148145"/>
              <a:gd name="connsiteY3" fmla="*/ 1076386 h 1076386"/>
              <a:gd name="connsiteX0" fmla="*/ 0 w 253884"/>
              <a:gd name="connsiteY0" fmla="*/ 874681 h 874681"/>
              <a:gd name="connsiteX1" fmla="*/ 105739 w 253884"/>
              <a:gd name="connsiteY1" fmla="*/ 0 h 874681"/>
              <a:gd name="connsiteX2" fmla="*/ 253884 w 253884"/>
              <a:gd name="connsiteY2" fmla="*/ 452983 h 874681"/>
              <a:gd name="connsiteX3" fmla="*/ 0 w 253884"/>
              <a:gd name="connsiteY3" fmla="*/ 874681 h 874681"/>
              <a:gd name="connsiteX0" fmla="*/ 0 w 542575"/>
              <a:gd name="connsiteY0" fmla="*/ 874681 h 874681"/>
              <a:gd name="connsiteX1" fmla="*/ 105739 w 542575"/>
              <a:gd name="connsiteY1" fmla="*/ 0 h 874681"/>
              <a:gd name="connsiteX2" fmla="*/ 542574 w 542575"/>
              <a:gd name="connsiteY2" fmla="*/ 674653 h 874681"/>
              <a:gd name="connsiteX3" fmla="*/ 0 w 542575"/>
              <a:gd name="connsiteY3" fmla="*/ 874681 h 874681"/>
            </a:gdLst>
            <a:ahLst/>
            <a:cxnLst>
              <a:cxn ang="0">
                <a:pos x="connsiteX0" y="connsiteY0"/>
              </a:cxn>
              <a:cxn ang="0">
                <a:pos x="connsiteX1" y="connsiteY1"/>
              </a:cxn>
              <a:cxn ang="0">
                <a:pos x="connsiteX2" y="connsiteY2"/>
              </a:cxn>
              <a:cxn ang="0">
                <a:pos x="connsiteX3" y="connsiteY3"/>
              </a:cxn>
            </a:cxnLst>
            <a:rect l="l" t="t" r="r" b="b"/>
            <a:pathLst>
              <a:path w="542575" h="874681">
                <a:moveTo>
                  <a:pt x="0" y="874681"/>
                </a:moveTo>
                <a:lnTo>
                  <a:pt x="105739" y="0"/>
                </a:lnTo>
                <a:lnTo>
                  <a:pt x="542574" y="674653"/>
                </a:lnTo>
                <a:lnTo>
                  <a:pt x="0" y="874681"/>
                </a:lnTo>
                <a:close/>
              </a:path>
            </a:pathLst>
          </a:custGeom>
          <a:solidFill>
            <a:srgbClr val="25B3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5" name="直角三角形 94"/>
          <p:cNvSpPr/>
          <p:nvPr/>
        </p:nvSpPr>
        <p:spPr>
          <a:xfrm rot="13904884">
            <a:off x="9235084" y="2887862"/>
            <a:ext cx="66675" cy="151209"/>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Tree>
    <p:extLst>
      <p:ext uri="{BB962C8B-B14F-4D97-AF65-F5344CB8AC3E}">
        <p14:creationId xmlns:p14="http://schemas.microsoft.com/office/powerpoint/2010/main" val="9675816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4.16667E-7 4.07407E-6 L -4.16667E-7 0.45324 " pathEditMode="relative" rAng="0" ptsTypes="AA">
                                      <p:cBhvr>
                                        <p:cTn id="6" dur="1250" fill="hold"/>
                                        <p:tgtEl>
                                          <p:spTgt spid="90"/>
                                        </p:tgtEl>
                                        <p:attrNameLst>
                                          <p:attrName>ppt_x</p:attrName>
                                          <p:attrName>ppt_y</p:attrName>
                                        </p:attrNameLst>
                                      </p:cBhvr>
                                      <p:rCtr x="0" y="22662"/>
                                    </p:animMotion>
                                  </p:childTnLst>
                                </p:cTn>
                              </p:par>
                              <p:par>
                                <p:cTn id="7" presetID="8" presetClass="emph" presetSubtype="0" fill="hold" nodeType="withEffect">
                                  <p:stCondLst>
                                    <p:cond delay="0"/>
                                  </p:stCondLst>
                                  <p:childTnLst>
                                    <p:animRot by="21600000">
                                      <p:cBhvr>
                                        <p:cTn id="8" dur="1250" fill="hold"/>
                                        <p:tgtEl>
                                          <p:spTgt spid="90"/>
                                        </p:tgtEl>
                                        <p:attrNameLst>
                                          <p:attrName>r</p:attrName>
                                        </p:attrNameLst>
                                      </p:cBhvr>
                                    </p:animRot>
                                  </p:childTnLst>
                                </p:cTn>
                              </p:par>
                            </p:childTnLst>
                          </p:cTn>
                        </p:par>
                        <p:par>
                          <p:cTn id="9" fill="hold" nodeType="afterGroup">
                            <p:stCondLst>
                              <p:cond delay="1250"/>
                            </p:stCondLst>
                            <p:childTnLst>
                              <p:par>
                                <p:cTn id="10" presetID="1" presetClass="exit" presetSubtype="0" fill="hold" nodeType="afterEffect">
                                  <p:stCondLst>
                                    <p:cond delay="0"/>
                                  </p:stCondLst>
                                  <p:childTnLst>
                                    <p:set>
                                      <p:cBhvr>
                                        <p:cTn id="11" dur="1" fill="hold">
                                          <p:stCondLst>
                                            <p:cond delay="0"/>
                                          </p:stCondLst>
                                        </p:cTn>
                                        <p:tgtEl>
                                          <p:spTgt spid="90"/>
                                        </p:tgtEl>
                                        <p:attrNameLst>
                                          <p:attrName>style.visibility</p:attrName>
                                        </p:attrNameLst>
                                      </p:cBhvr>
                                      <p:to>
                                        <p:strVal val="hidden"/>
                                      </p:to>
                                    </p:set>
                                  </p:childTnLst>
                                </p:cTn>
                              </p:par>
                              <p:par>
                                <p:cTn id="12" presetID="3" presetClass="emph" presetSubtype="2" fill="hold" grpId="0" nodeType="withEffect">
                                  <p:stCondLst>
                                    <p:cond delay="0"/>
                                  </p:stCondLst>
                                  <p:childTnLst>
                                    <p:animClr clrSpc="rgb" dir="cw">
                                      <p:cBhvr override="childStyle">
                                        <p:cTn id="13" dur="10" fill="hold"/>
                                        <p:tgtEl>
                                          <p:spTgt spid="4"/>
                                        </p:tgtEl>
                                        <p:attrNameLst>
                                          <p:attrName>style.color</p:attrName>
                                        </p:attrNameLst>
                                      </p:cBhvr>
                                      <p:to>
                                        <a:srgbClr val="FF354A"/>
                                      </p:to>
                                    </p:animClr>
                                  </p:childTnLst>
                                </p:cTn>
                              </p:par>
                            </p:childTnLst>
                          </p:cTn>
                        </p:par>
                        <p:par>
                          <p:cTn id="14" fill="hold" nodeType="afterGroup">
                            <p:stCondLst>
                              <p:cond delay="1260"/>
                            </p:stCondLst>
                            <p:childTnLst>
                              <p:par>
                                <p:cTn id="15" presetID="42" presetClass="path" presetSubtype="0" fill="hold" nodeType="afterEffect">
                                  <p:stCondLst>
                                    <p:cond delay="0"/>
                                  </p:stCondLst>
                                  <p:childTnLst>
                                    <p:animMotion origin="layout" path="M -4.16667E-7 4.07407E-6 L -4.16667E-7 0.45324 " pathEditMode="relative" rAng="0" ptsTypes="AA">
                                      <p:cBhvr>
                                        <p:cTn id="16" dur="1250" fill="hold"/>
                                        <p:tgtEl>
                                          <p:spTgt spid="93"/>
                                        </p:tgtEl>
                                        <p:attrNameLst>
                                          <p:attrName>ppt_x</p:attrName>
                                          <p:attrName>ppt_y</p:attrName>
                                        </p:attrNameLst>
                                      </p:cBhvr>
                                      <p:rCtr x="0" y="22662"/>
                                    </p:animMotion>
                                  </p:childTnLst>
                                </p:cTn>
                              </p:par>
                              <p:par>
                                <p:cTn id="17" presetID="8" presetClass="emph" presetSubtype="0" fill="hold" nodeType="withEffect">
                                  <p:stCondLst>
                                    <p:cond delay="0"/>
                                  </p:stCondLst>
                                  <p:childTnLst>
                                    <p:animRot by="21600000">
                                      <p:cBhvr>
                                        <p:cTn id="18" dur="1250" fill="hold"/>
                                        <p:tgtEl>
                                          <p:spTgt spid="93"/>
                                        </p:tgtEl>
                                        <p:attrNameLst>
                                          <p:attrName>r</p:attrName>
                                        </p:attrNameLst>
                                      </p:cBhvr>
                                    </p:animRot>
                                  </p:childTnLst>
                                </p:cTn>
                              </p:par>
                            </p:childTnLst>
                          </p:cTn>
                        </p:par>
                        <p:par>
                          <p:cTn id="19" fill="hold" nodeType="afterGroup">
                            <p:stCondLst>
                              <p:cond delay="2510"/>
                            </p:stCondLst>
                            <p:childTnLst>
                              <p:par>
                                <p:cTn id="20" presetID="1" presetClass="exit" presetSubtype="0" fill="hold" nodeType="afterEffect">
                                  <p:stCondLst>
                                    <p:cond delay="0"/>
                                  </p:stCondLst>
                                  <p:childTnLst>
                                    <p:set>
                                      <p:cBhvr>
                                        <p:cTn id="21" dur="1" fill="hold">
                                          <p:stCondLst>
                                            <p:cond delay="0"/>
                                          </p:stCondLst>
                                        </p:cTn>
                                        <p:tgtEl>
                                          <p:spTgt spid="93"/>
                                        </p:tgtEl>
                                        <p:attrNameLst>
                                          <p:attrName>style.visibility</p:attrName>
                                        </p:attrNameLst>
                                      </p:cBhvr>
                                      <p:to>
                                        <p:strVal val="hidden"/>
                                      </p:to>
                                    </p:set>
                                  </p:childTnLst>
                                </p:cTn>
                              </p:par>
                              <p:par>
                                <p:cTn id="22" presetID="3" presetClass="emph" presetSubtype="2" fill="hold" grpId="1" nodeType="withEffect">
                                  <p:stCondLst>
                                    <p:cond delay="0"/>
                                  </p:stCondLst>
                                  <p:childTnLst>
                                    <p:animClr clrSpc="rgb" dir="cw">
                                      <p:cBhvr override="childStyle">
                                        <p:cTn id="23" dur="10" fill="hold"/>
                                        <p:tgtEl>
                                          <p:spTgt spid="4"/>
                                        </p:tgtEl>
                                        <p:attrNameLst>
                                          <p:attrName>style.color</p:attrName>
                                        </p:attrNameLst>
                                      </p:cBhvr>
                                      <p:to>
                                        <a:srgbClr val="00BBD6"/>
                                      </p:to>
                                    </p:animClr>
                                  </p:childTnLst>
                                </p:cTn>
                              </p:par>
                            </p:childTnLst>
                          </p:cTn>
                        </p:par>
                        <p:par>
                          <p:cTn id="24" fill="hold" nodeType="afterGroup">
                            <p:stCondLst>
                              <p:cond delay="2520"/>
                            </p:stCondLst>
                            <p:childTnLst>
                              <p:par>
                                <p:cTn id="25" presetID="42" presetClass="path" presetSubtype="0" fill="hold" nodeType="afterEffect">
                                  <p:stCondLst>
                                    <p:cond delay="0"/>
                                  </p:stCondLst>
                                  <p:childTnLst>
                                    <p:animMotion origin="layout" path="M 2.91667E-6 4.81481E-6 L 0.44635 0.07708 " pathEditMode="relative" rAng="0" ptsTypes="AA">
                                      <p:cBhvr>
                                        <p:cTn id="26" dur="1500" fill="hold"/>
                                        <p:tgtEl>
                                          <p:spTgt spid="94"/>
                                        </p:tgtEl>
                                        <p:attrNameLst>
                                          <p:attrName>ppt_x</p:attrName>
                                          <p:attrName>ppt_y</p:attrName>
                                        </p:attrNameLst>
                                      </p:cBhvr>
                                      <p:rCtr x="22318" y="3843"/>
                                    </p:animMotion>
                                  </p:childTnLst>
                                </p:cTn>
                              </p:par>
                              <p:par>
                                <p:cTn id="27" presetID="8" presetClass="emph" presetSubtype="0" fill="hold" nodeType="withEffect">
                                  <p:stCondLst>
                                    <p:cond delay="0"/>
                                  </p:stCondLst>
                                  <p:childTnLst>
                                    <p:animRot by="21600000">
                                      <p:cBhvr>
                                        <p:cTn id="28" dur="1500" fill="hold"/>
                                        <p:tgtEl>
                                          <p:spTgt spid="94"/>
                                        </p:tgtEl>
                                        <p:attrNameLst>
                                          <p:attrName>r</p:attrName>
                                        </p:attrNameLst>
                                      </p:cBhvr>
                                    </p:animRot>
                                  </p:childTnLst>
                                </p:cTn>
                              </p:par>
                            </p:childTnLst>
                          </p:cTn>
                        </p:par>
                        <p:par>
                          <p:cTn id="29" fill="hold" nodeType="afterGroup">
                            <p:stCondLst>
                              <p:cond delay="4020"/>
                            </p:stCondLst>
                            <p:childTnLst>
                              <p:par>
                                <p:cTn id="30" presetID="1" presetClass="exit" presetSubtype="0" fill="hold" nodeType="afterEffect">
                                  <p:stCondLst>
                                    <p:cond delay="0"/>
                                  </p:stCondLst>
                                  <p:childTnLst>
                                    <p:set>
                                      <p:cBhvr>
                                        <p:cTn id="31" dur="1" fill="hold">
                                          <p:stCondLst>
                                            <p:cond delay="0"/>
                                          </p:stCondLst>
                                        </p:cTn>
                                        <p:tgtEl>
                                          <p:spTgt spid="94"/>
                                        </p:tgtEl>
                                        <p:attrNameLst>
                                          <p:attrName>style.visibility</p:attrName>
                                        </p:attrNameLst>
                                      </p:cBhvr>
                                      <p:to>
                                        <p:strVal val="hidden"/>
                                      </p:to>
                                    </p:set>
                                  </p:childTnLst>
                                </p:cTn>
                              </p:par>
                            </p:childTnLst>
                          </p:cTn>
                        </p:par>
                        <p:par>
                          <p:cTn id="32" fill="hold" nodeType="afterGroup">
                            <p:stCondLst>
                              <p:cond delay="4020"/>
                            </p:stCondLst>
                            <p:childTnLst>
                              <p:par>
                                <p:cTn id="33" presetID="3" presetClass="emph" presetSubtype="2" fill="hold" grpId="2" nodeType="afterEffect">
                                  <p:stCondLst>
                                    <p:cond delay="0"/>
                                  </p:stCondLst>
                                  <p:childTnLst>
                                    <p:animClr clrSpc="rgb" dir="cw">
                                      <p:cBhvr override="childStyle">
                                        <p:cTn id="34" dur="10" fill="hold"/>
                                        <p:tgtEl>
                                          <p:spTgt spid="4"/>
                                        </p:tgtEl>
                                        <p:attrNameLst>
                                          <p:attrName>style.color</p:attrName>
                                        </p:attrNameLst>
                                      </p:cBhvr>
                                      <p:to>
                                        <a:srgbClr val="00DE7A"/>
                                      </p:to>
                                    </p:animClr>
                                  </p:childTnLst>
                                </p:cTn>
                              </p:par>
                            </p:childTnLst>
                          </p:cTn>
                        </p:par>
                        <p:par>
                          <p:cTn id="35" fill="hold" nodeType="afterGroup">
                            <p:stCondLst>
                              <p:cond delay="4030"/>
                            </p:stCondLst>
                            <p:childTnLst>
                              <p:par>
                                <p:cTn id="36" presetID="42" presetClass="path" presetSubtype="0" fill="hold" grpId="0" nodeType="afterEffect">
                                  <p:stCondLst>
                                    <p:cond delay="0"/>
                                  </p:stCondLst>
                                  <p:childTnLst>
                                    <p:animMotion origin="layout" path="M 1.04167E-6 3.33333E-6 L -0.40938 0.08194 " pathEditMode="relative" rAng="0" ptsTypes="AA">
                                      <p:cBhvr>
                                        <p:cTn id="37" dur="1500" fill="hold"/>
                                        <p:tgtEl>
                                          <p:spTgt spid="95"/>
                                        </p:tgtEl>
                                        <p:attrNameLst>
                                          <p:attrName>ppt_x</p:attrName>
                                          <p:attrName>ppt_y</p:attrName>
                                        </p:attrNameLst>
                                      </p:cBhvr>
                                      <p:rCtr x="-20469" y="4097"/>
                                    </p:animMotion>
                                  </p:childTnLst>
                                </p:cTn>
                              </p:par>
                              <p:par>
                                <p:cTn id="38" presetID="8" presetClass="emph" presetSubtype="0" fill="hold" grpId="1" nodeType="withEffect">
                                  <p:stCondLst>
                                    <p:cond delay="0"/>
                                  </p:stCondLst>
                                  <p:childTnLst>
                                    <p:animRot by="21600000">
                                      <p:cBhvr>
                                        <p:cTn id="39" dur="1500" fill="hold"/>
                                        <p:tgtEl>
                                          <p:spTgt spid="95"/>
                                        </p:tgtEl>
                                        <p:attrNameLst>
                                          <p:attrName>r</p:attrName>
                                        </p:attrNameLst>
                                      </p:cBhvr>
                                    </p:animRot>
                                  </p:childTnLst>
                                </p:cTn>
                              </p:par>
                            </p:childTnLst>
                          </p:cTn>
                        </p:par>
                        <p:par>
                          <p:cTn id="40" fill="hold" nodeType="afterGroup">
                            <p:stCondLst>
                              <p:cond delay="5530"/>
                            </p:stCondLst>
                            <p:childTnLst>
                              <p:par>
                                <p:cTn id="41" presetID="1" presetClass="exit" presetSubtype="0" fill="hold" grpId="2" nodeType="afterEffect">
                                  <p:stCondLst>
                                    <p:cond delay="0"/>
                                  </p:stCondLst>
                                  <p:childTnLst>
                                    <p:set>
                                      <p:cBhvr>
                                        <p:cTn id="42" dur="1" fill="hold">
                                          <p:stCondLst>
                                            <p:cond delay="0"/>
                                          </p:stCondLst>
                                        </p:cTn>
                                        <p:tgtEl>
                                          <p:spTgt spid="95"/>
                                        </p:tgtEl>
                                        <p:attrNameLst>
                                          <p:attrName>style.visibility</p:attrName>
                                        </p:attrNameLst>
                                      </p:cBhvr>
                                      <p:to>
                                        <p:strVal val="hidden"/>
                                      </p:to>
                                    </p:set>
                                  </p:childTnLst>
                                </p:cTn>
                              </p:par>
                            </p:childTnLst>
                          </p:cTn>
                        </p:par>
                        <p:par>
                          <p:cTn id="43" fill="hold" nodeType="afterGroup">
                            <p:stCondLst>
                              <p:cond delay="5530"/>
                            </p:stCondLst>
                            <p:childTnLst>
                              <p:par>
                                <p:cTn id="44" presetID="3" presetClass="emph" presetSubtype="2" fill="hold" grpId="3" nodeType="afterEffect">
                                  <p:stCondLst>
                                    <p:cond delay="0"/>
                                  </p:stCondLst>
                                  <p:childTnLst>
                                    <p:animClr clrSpc="rgb" dir="cw">
                                      <p:cBhvr override="childStyle">
                                        <p:cTn id="45" dur="10" fill="hold"/>
                                        <p:tgtEl>
                                          <p:spTgt spid="4"/>
                                        </p:tgtEl>
                                        <p:attrNameLst>
                                          <p:attrName>style.color</p:attrName>
                                        </p:attrNameLst>
                                      </p:cBhvr>
                                      <p:to>
                                        <a:srgbClr val="FFC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95" grpId="0" animBg="1"/>
      <p:bldP spid="95" grpId="1" animBg="1"/>
      <p:bldP spid="95"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3929" y="685872"/>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5. </a:t>
            </a:r>
            <a:r>
              <a:rPr lang="zh-CN" altLang="en-US" sz="2400" dirty="0">
                <a:solidFill>
                  <a:srgbClr val="0070C0"/>
                </a:solidFill>
                <a:latin typeface="微软雅黑" panose="020B0503020204020204" pitchFamily="34" charset="-122"/>
                <a:ea typeface="微软雅黑" panose="020B0503020204020204" pitchFamily="34" charset="-122"/>
              </a:rPr>
              <a:t>通信网络的拓扑结构</a:t>
            </a:r>
            <a:br>
              <a:rPr lang="zh-CN" altLang="en-US" sz="2400" dirty="0">
                <a:solidFill>
                  <a:srgbClr val="0070C0"/>
                </a:solidFill>
                <a:latin typeface="微软雅黑" panose="020B0503020204020204" pitchFamily="34" charset="-122"/>
                <a:ea typeface="微软雅黑" panose="020B0503020204020204" pitchFamily="34" charset="-122"/>
              </a:rPr>
            </a:b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1600201"/>
            <a:ext cx="8229600" cy="1295414"/>
          </a:xfrm>
        </p:spPr>
        <p:txBody>
          <a:bodyPr/>
          <a:lstStyle/>
          <a:p>
            <a:r>
              <a:rPr lang="zh-CN" altLang="en-US" sz="2400" dirty="0">
                <a:latin typeface="微软雅黑" panose="020B0503020204020204" pitchFamily="34" charset="-122"/>
                <a:ea typeface="微软雅黑" panose="020B0503020204020204" pitchFamily="34" charset="-122"/>
              </a:rPr>
              <a:t>在通信网络中，拓扑结构是指构成通信网络的节点之间的互连方式。通信网络的</a:t>
            </a:r>
            <a:r>
              <a:rPr lang="zh-CN" altLang="en-US" sz="2400" dirty="0" smtClean="0">
                <a:latin typeface="微软雅黑" panose="020B0503020204020204" pitchFamily="34" charset="-122"/>
                <a:ea typeface="微软雅黑" panose="020B0503020204020204" pitchFamily="34" charset="-122"/>
              </a:rPr>
              <a:t>拓扑结构可</a:t>
            </a:r>
            <a:r>
              <a:rPr lang="zh-CN" altLang="en-US" sz="2400" dirty="0">
                <a:latin typeface="微软雅黑" panose="020B0503020204020204" pitchFamily="34" charset="-122"/>
                <a:ea typeface="微软雅黑" panose="020B0503020204020204" pitchFamily="34" charset="-122"/>
              </a:rPr>
              <a:t>分为网形、星形、环形、总线型和复合型，如</a:t>
            </a:r>
            <a:r>
              <a:rPr lang="zh-CN" altLang="en-US" sz="2400" dirty="0" smtClean="0">
                <a:latin typeface="微软雅黑" panose="020B0503020204020204" pitchFamily="34" charset="-122"/>
                <a:ea typeface="微软雅黑" panose="020B0503020204020204" pitchFamily="34" charset="-122"/>
              </a:rPr>
              <a:t>图</a:t>
            </a:r>
            <a:r>
              <a:rPr lang="en-US" altLang="zh-CN" sz="2400" dirty="0" smtClean="0">
                <a:latin typeface="微软雅黑" panose="020B0503020204020204" pitchFamily="34" charset="-122"/>
                <a:ea typeface="微软雅黑" panose="020B0503020204020204" pitchFamily="34" charset="-122"/>
              </a:rPr>
              <a:t>6-3 </a:t>
            </a:r>
            <a:r>
              <a:rPr lang="zh-CN" altLang="en-US" sz="2400" dirty="0" smtClean="0">
                <a:latin typeface="微软雅黑" panose="020B0503020204020204" pitchFamily="34" charset="-122"/>
                <a:ea typeface="微软雅黑" panose="020B0503020204020204" pitchFamily="34" charset="-122"/>
              </a:rPr>
              <a:t>所</a:t>
            </a:r>
            <a:r>
              <a:rPr lang="zh-CN" altLang="en-US" sz="2400" dirty="0">
                <a:latin typeface="微软雅黑" panose="020B0503020204020204" pitchFamily="34" charset="-122"/>
                <a:ea typeface="微软雅黑" panose="020B0503020204020204" pitchFamily="34" charset="-122"/>
              </a:rPr>
              <a:t>示。</a:t>
            </a:r>
          </a:p>
          <a:p>
            <a:endParaRPr lang="zh-CN" altLang="en-US" sz="2400" dirty="0">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94" y="3193155"/>
            <a:ext cx="69643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581426" y="4974330"/>
            <a:ext cx="2074607" cy="276999"/>
          </a:xfrm>
          <a:prstGeom prst="rect">
            <a:avLst/>
          </a:prstGeom>
        </p:spPr>
        <p:txBody>
          <a:bodyPr wrap="none">
            <a:spAutoFit/>
          </a:bodyPr>
          <a:lstStyle/>
          <a:p>
            <a:r>
              <a:rPr lang="zh-CN" altLang="en-US" sz="1200" dirty="0"/>
              <a:t>图 </a:t>
            </a:r>
            <a:r>
              <a:rPr lang="en-US" altLang="zh-CN" sz="1200" dirty="0"/>
              <a:t>6-3  </a:t>
            </a:r>
            <a:r>
              <a:rPr lang="zh-CN" altLang="en-US" sz="1200" dirty="0"/>
              <a:t>通信网络的拓扑结构</a:t>
            </a:r>
          </a:p>
        </p:txBody>
      </p:sp>
    </p:spTree>
    <p:extLst>
      <p:ext uri="{BB962C8B-B14F-4D97-AF65-F5344CB8AC3E}">
        <p14:creationId xmlns:p14="http://schemas.microsoft.com/office/powerpoint/2010/main" val="300706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838268"/>
            <a:ext cx="8229600" cy="927100"/>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6.1.3 </a:t>
            </a:r>
            <a:r>
              <a:rPr lang="zh-CN" altLang="en-US" sz="3600" dirty="0">
                <a:solidFill>
                  <a:schemeClr val="tx1"/>
                </a:solidFill>
                <a:latin typeface="黑体" panose="02010609060101010101" pitchFamily="49" charset="-122"/>
                <a:ea typeface="黑体" panose="02010609060101010101" pitchFamily="49" charset="-122"/>
              </a:rPr>
              <a:t>现代通信的基本技术</a:t>
            </a:r>
            <a:br>
              <a:rPr lang="zh-CN" altLang="en-US" sz="3600" dirty="0">
                <a:solidFill>
                  <a:schemeClr val="tx1"/>
                </a:solidFill>
                <a:latin typeface="黑体" panose="02010609060101010101" pitchFamily="49" charset="-122"/>
                <a:ea typeface="黑体" panose="02010609060101010101" pitchFamily="49" charset="-122"/>
              </a:rPr>
            </a:b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200" y="1600201"/>
            <a:ext cx="8229600" cy="990621"/>
          </a:xfrm>
        </p:spPr>
        <p:txBody>
          <a:bodyPr/>
          <a:lstStyle/>
          <a:p>
            <a:r>
              <a:rPr lang="en-US" altLang="zh-CN" sz="2400" b="1" dirty="0">
                <a:solidFill>
                  <a:srgbClr val="0070C0"/>
                </a:solidFill>
                <a:latin typeface="微软雅黑" panose="020B0503020204020204" pitchFamily="34" charset="-122"/>
                <a:ea typeface="微软雅黑" panose="020B0503020204020204" pitchFamily="34" charset="-122"/>
              </a:rPr>
              <a:t>1. </a:t>
            </a:r>
            <a:r>
              <a:rPr lang="zh-CN" altLang="en-US" sz="2400" b="1" dirty="0">
                <a:solidFill>
                  <a:srgbClr val="0070C0"/>
                </a:solidFill>
                <a:latin typeface="微软雅黑" panose="020B0503020204020204" pitchFamily="34" charset="-122"/>
                <a:ea typeface="微软雅黑" panose="020B0503020204020204" pitchFamily="34" charset="-122"/>
              </a:rPr>
              <a:t>数据交换技术</a:t>
            </a:r>
          </a:p>
          <a:p>
            <a:pPr marL="0" indent="0">
              <a:buNone/>
            </a:pPr>
            <a:r>
              <a:rPr lang="zh-CN" altLang="en-US" sz="2000" dirty="0" smtClean="0">
                <a:latin typeface="微软雅黑" panose="020B0503020204020204" pitchFamily="34" charset="-122"/>
                <a:ea typeface="微软雅黑" panose="020B0503020204020204" pitchFamily="34" charset="-122"/>
              </a:rPr>
              <a:t>         可</a:t>
            </a:r>
            <a:r>
              <a:rPr lang="zh-CN" altLang="en-US" sz="2000" dirty="0">
                <a:latin typeface="微软雅黑" panose="020B0503020204020204" pitchFamily="34" charset="-122"/>
                <a:ea typeface="微软雅黑" panose="020B0503020204020204" pitchFamily="34" charset="-122"/>
              </a:rPr>
              <a:t>分为电路交换、报文交换和分组交换 </a:t>
            </a:r>
            <a:r>
              <a:rPr lang="en-US" altLang="zh-CN" sz="2000" dirty="0" smtClean="0">
                <a:latin typeface="微软雅黑" panose="020B0503020204020204" pitchFamily="34" charset="-122"/>
                <a:ea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rPr>
              <a:t>种，如图 </a:t>
            </a:r>
            <a:r>
              <a:rPr lang="en-US" altLang="zh-CN" sz="2000" dirty="0">
                <a:latin typeface="微软雅黑" panose="020B0503020204020204" pitchFamily="34" charset="-122"/>
                <a:ea typeface="微软雅黑" panose="020B0503020204020204" pitchFamily="34" charset="-122"/>
              </a:rPr>
              <a:t>6-4 </a:t>
            </a:r>
            <a:r>
              <a:rPr lang="zh-CN" altLang="en-US" sz="2000" dirty="0">
                <a:latin typeface="微软雅黑" panose="020B0503020204020204" pitchFamily="34" charset="-122"/>
                <a:ea typeface="微软雅黑" panose="020B0503020204020204" pitchFamily="34" charset="-122"/>
              </a:rPr>
              <a:t>所示。</a:t>
            </a:r>
          </a:p>
          <a:p>
            <a:endParaRPr lang="zh-CN" altLang="en-US" sz="2400" dirty="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06" y="2895614"/>
            <a:ext cx="5575456" cy="274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08962" y="2895614"/>
            <a:ext cx="2425334"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电路交换</a:t>
            </a:r>
            <a:r>
              <a:rPr lang="zh-CN" altLang="en-US" dirty="0" smtClean="0">
                <a:latin typeface="微软雅黑" panose="020B0503020204020204" pitchFamily="34" charset="-122"/>
                <a:ea typeface="微软雅黑" panose="020B0503020204020204" pitchFamily="34" charset="-122"/>
              </a:rPr>
              <a:t>特点：建立</a:t>
            </a:r>
            <a:r>
              <a:rPr lang="zh-CN" altLang="en-US" dirty="0">
                <a:latin typeface="微软雅黑" panose="020B0503020204020204" pitchFamily="34" charset="-122"/>
                <a:ea typeface="微软雅黑" panose="020B0503020204020204" pitchFamily="34" charset="-122"/>
              </a:rPr>
              <a:t>连接需要等待较</a:t>
            </a:r>
            <a:r>
              <a:rPr lang="zh-CN" altLang="en-US" dirty="0" smtClean="0">
                <a:latin typeface="微软雅黑" panose="020B0503020204020204" pitchFamily="34" charset="-122"/>
                <a:ea typeface="微软雅黑" panose="020B0503020204020204" pitchFamily="34" charset="-122"/>
              </a:rPr>
              <a:t>长时间。不会</a:t>
            </a:r>
            <a:r>
              <a:rPr lang="zh-CN" altLang="en-US" dirty="0">
                <a:latin typeface="微软雅黑" panose="020B0503020204020204" pitchFamily="34" charset="-122"/>
                <a:ea typeface="微软雅黑" panose="020B0503020204020204" pitchFamily="34" charset="-122"/>
              </a:rPr>
              <a:t>有别的用户的干扰，不再有等待延迟</a:t>
            </a:r>
            <a:r>
              <a:rPr lang="zh-CN" altLang="en-US" dirty="0" smtClean="0">
                <a:latin typeface="微软雅黑" panose="020B0503020204020204" pitchFamily="34" charset="-122"/>
                <a:ea typeface="微软雅黑" panose="020B0503020204020204" pitchFamily="34" charset="-122"/>
              </a:rPr>
              <a:t>。适合</a:t>
            </a:r>
            <a:r>
              <a:rPr lang="zh-CN" altLang="en-US" dirty="0">
                <a:latin typeface="微软雅黑" panose="020B0503020204020204" pitchFamily="34" charset="-122"/>
                <a:ea typeface="微软雅黑" panose="020B0503020204020204" pitchFamily="34" charset="-122"/>
              </a:rPr>
              <a:t>传输大量的数据，传输少量信息时</a:t>
            </a:r>
            <a:r>
              <a:rPr lang="zh-CN" altLang="en-US" dirty="0" smtClean="0">
                <a:latin typeface="微软雅黑" panose="020B0503020204020204" pitchFamily="34" charset="-122"/>
                <a:ea typeface="微软雅黑" panose="020B0503020204020204" pitchFamily="34" charset="-122"/>
              </a:rPr>
              <a:t>效率</a:t>
            </a:r>
            <a:r>
              <a:rPr lang="zh-CN" altLang="en-US" dirty="0">
                <a:latin typeface="微软雅黑" panose="020B0503020204020204" pitchFamily="34" charset="-122"/>
                <a:ea typeface="微软雅黑" panose="020B0503020204020204" pitchFamily="34" charset="-122"/>
              </a:rPr>
              <a:t>不高</a:t>
            </a:r>
            <a:r>
              <a:rPr lang="zh-CN" altLang="en-US" dirty="0" smtClean="0">
                <a:latin typeface="微软雅黑" panose="020B0503020204020204" pitchFamily="34" charset="-122"/>
                <a:ea typeface="微软雅黑" panose="020B0503020204020204" pitchFamily="34" charset="-122"/>
              </a:rPr>
              <a:t>。线路利用率低，无</a:t>
            </a:r>
            <a:r>
              <a:rPr lang="zh-CN" altLang="en-US" dirty="0">
                <a:latin typeface="微软雅黑" panose="020B0503020204020204" pitchFamily="34" charset="-122"/>
                <a:ea typeface="微软雅黑" panose="020B0503020204020204" pitchFamily="34" charset="-122"/>
              </a:rPr>
              <a:t>纠错机制</a:t>
            </a:r>
            <a:r>
              <a:rPr lang="zh-CN" altLang="en-US" dirty="0" smtClean="0">
                <a:latin typeface="微软雅黑" panose="020B0503020204020204" pitchFamily="34" charset="-122"/>
                <a:ea typeface="微软雅黑" panose="020B0503020204020204" pitchFamily="34" charset="-122"/>
              </a:rPr>
              <a:t>。不适用</a:t>
            </a:r>
            <a:r>
              <a:rPr lang="zh-CN" altLang="en-US" dirty="0">
                <a:latin typeface="微软雅黑" panose="020B0503020204020204" pitchFamily="34" charset="-122"/>
                <a:ea typeface="微软雅黑" panose="020B0503020204020204" pitchFamily="34" charset="-122"/>
              </a:rPr>
              <a:t>于计算机</a:t>
            </a:r>
            <a:r>
              <a:rPr lang="zh-CN" altLang="en-US" dirty="0" smtClean="0">
                <a:latin typeface="微软雅黑" panose="020B0503020204020204" pitchFamily="34" charset="-122"/>
                <a:ea typeface="微软雅黑" panose="020B0503020204020204" pitchFamily="34" charset="-122"/>
              </a:rPr>
              <a:t>通信。</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2629060" y="5732321"/>
            <a:ext cx="1612942" cy="276999"/>
          </a:xfrm>
          <a:prstGeom prst="rect">
            <a:avLst/>
          </a:prstGeom>
        </p:spPr>
        <p:txBody>
          <a:bodyPr wrap="none">
            <a:spAutoFit/>
          </a:bodyPr>
          <a:lstStyle/>
          <a:p>
            <a:r>
              <a:rPr lang="zh-CN" altLang="en-US" sz="1200" dirty="0"/>
              <a:t>图 </a:t>
            </a:r>
            <a:r>
              <a:rPr lang="en-US" altLang="zh-CN" sz="1200" dirty="0"/>
              <a:t>6-4  </a:t>
            </a:r>
            <a:r>
              <a:rPr lang="zh-CN" altLang="en-US" sz="1200" dirty="0"/>
              <a:t>数据交换技术</a:t>
            </a:r>
          </a:p>
        </p:txBody>
      </p:sp>
      <p:sp>
        <p:nvSpPr>
          <p:cNvPr id="7" name="TextBox 6"/>
          <p:cNvSpPr txBox="1"/>
          <p:nvPr/>
        </p:nvSpPr>
        <p:spPr>
          <a:xfrm>
            <a:off x="6108962" y="2881114"/>
            <a:ext cx="2425334"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smtClean="0">
                <a:latin typeface="微软雅黑" panose="020B0503020204020204" pitchFamily="34" charset="-122"/>
                <a:ea typeface="微软雅黑" panose="020B0503020204020204" pitchFamily="34" charset="-122"/>
              </a:rPr>
              <a:t>报文交换优点</a:t>
            </a:r>
            <a:r>
              <a:rPr lang="zh-CN" altLang="en-US" dirty="0">
                <a:latin typeface="微软雅黑" panose="020B0503020204020204" pitchFamily="34" charset="-122"/>
                <a:ea typeface="微软雅黑" panose="020B0503020204020204" pitchFamily="34" charset="-122"/>
              </a:rPr>
              <a:t>是不建立专用链路，线路是共享的，因而利用率较高，这是由通信中</a:t>
            </a:r>
            <a:r>
              <a:rPr lang="zh-CN" altLang="en-US" dirty="0" smtClean="0">
                <a:latin typeface="微软雅黑" panose="020B0503020204020204" pitchFamily="34" charset="-122"/>
                <a:ea typeface="微软雅黑" panose="020B0503020204020204" pitchFamily="34" charset="-122"/>
              </a:rPr>
              <a:t>的排队</a:t>
            </a:r>
            <a:r>
              <a:rPr lang="zh-CN" altLang="en-US" dirty="0">
                <a:latin typeface="微软雅黑" panose="020B0503020204020204" pitchFamily="34" charset="-122"/>
                <a:ea typeface="微软雅黑" panose="020B0503020204020204" pitchFamily="34" charset="-122"/>
              </a:rPr>
              <a:t>时延换来的。另一方面，报文大小不一，造成存储管理复杂。大报文造成存储转发的时延</a:t>
            </a:r>
            <a:r>
              <a:rPr lang="zh-CN" altLang="en-US" dirty="0" smtClean="0">
                <a:latin typeface="微软雅黑" panose="020B0503020204020204" pitchFamily="34" charset="-122"/>
                <a:ea typeface="微软雅黑" panose="020B0503020204020204" pitchFamily="34" charset="-122"/>
              </a:rPr>
              <a:t>过长</a:t>
            </a:r>
            <a:r>
              <a:rPr lang="zh-CN" altLang="en-US" dirty="0">
                <a:latin typeface="微软雅黑" panose="020B0503020204020204" pitchFamily="34" charset="-122"/>
                <a:ea typeface="微软雅黑" panose="020B0503020204020204" pitchFamily="34" charset="-122"/>
              </a:rPr>
              <a:t>，出错后整个报文需要全部重发。</a:t>
            </a:r>
          </a:p>
          <a:p>
            <a:endParaRPr lang="zh-CN" altLang="en-US" dirty="0">
              <a:latin typeface="微软雅黑" panose="020B0503020204020204" pitchFamily="34" charset="-122"/>
              <a:ea typeface="微软雅黑" panose="020B0503020204020204" pitchFamily="34" charset="-122"/>
            </a:endParaRPr>
          </a:p>
        </p:txBody>
      </p:sp>
      <p:sp>
        <p:nvSpPr>
          <p:cNvPr id="8" name="TextBox 7"/>
          <p:cNvSpPr txBox="1"/>
          <p:nvPr/>
        </p:nvSpPr>
        <p:spPr>
          <a:xfrm>
            <a:off x="6108962" y="2881114"/>
            <a:ext cx="2425334"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smtClean="0">
                <a:latin typeface="微软雅黑" panose="020B0503020204020204" pitchFamily="34" charset="-122"/>
                <a:ea typeface="微软雅黑" panose="020B0503020204020204" pitchFamily="34" charset="-122"/>
              </a:rPr>
              <a:t>分组交换优点</a:t>
            </a:r>
            <a:r>
              <a:rPr lang="zh-CN" altLang="en-US" dirty="0">
                <a:latin typeface="微软雅黑" panose="020B0503020204020204" pitchFamily="34" charset="-122"/>
                <a:ea typeface="微软雅黑" panose="020B0503020204020204" pitchFamily="34" charset="-122"/>
              </a:rPr>
              <a:t>是：对转发节点的存储要求较低，可以用内存来缓冲分组，速度快；转发时延小，</a:t>
            </a:r>
            <a:r>
              <a:rPr lang="zh-CN" altLang="en-US" dirty="0" smtClean="0">
                <a:latin typeface="微软雅黑" panose="020B0503020204020204" pitchFamily="34" charset="-122"/>
                <a:ea typeface="微软雅黑" panose="020B0503020204020204" pitchFamily="34" charset="-122"/>
              </a:rPr>
              <a:t>适用于</a:t>
            </a:r>
            <a:r>
              <a:rPr lang="zh-CN" altLang="en-US" dirty="0">
                <a:latin typeface="微软雅黑" panose="020B0503020204020204" pitchFamily="34" charset="-122"/>
                <a:ea typeface="微软雅黑" panose="020B0503020204020204" pitchFamily="34" charset="-122"/>
              </a:rPr>
              <a:t>交互式通信；某个分组出错可以仅重发出错的分组，效率高；各分组可通过不同路径传输，</a:t>
            </a:r>
            <a:r>
              <a:rPr lang="zh-CN" altLang="en-US" dirty="0" smtClean="0">
                <a:latin typeface="微软雅黑" panose="020B0503020204020204" pitchFamily="34" charset="-122"/>
                <a:ea typeface="微软雅黑" panose="020B0503020204020204" pitchFamily="34" charset="-122"/>
              </a:rPr>
              <a:t>容错性</a:t>
            </a:r>
            <a:r>
              <a:rPr lang="zh-CN" altLang="en-US" dirty="0">
                <a:latin typeface="微软雅黑" panose="020B0503020204020204" pitchFamily="34" charset="-122"/>
                <a:ea typeface="微软雅黑" panose="020B0503020204020204" pitchFamily="34" charset="-122"/>
              </a:rPr>
              <a:t>好。</a:t>
            </a:r>
          </a:p>
        </p:txBody>
      </p:sp>
    </p:spTree>
    <p:extLst>
      <p:ext uri="{BB962C8B-B14F-4D97-AF65-F5344CB8AC3E}">
        <p14:creationId xmlns:p14="http://schemas.microsoft.com/office/powerpoint/2010/main" val="190917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circle(in)">
                                      <p:cBhvr>
                                        <p:cTn id="15" dur="2000"/>
                                        <p:tgtEl>
                                          <p:spTgt spid="307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5" grpId="0"/>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a:solidFill>
                  <a:schemeClr val="tx1"/>
                </a:solidFill>
                <a:latin typeface="微软雅黑" panose="020B0503020204020204" pitchFamily="34" charset="-122"/>
                <a:ea typeface="微软雅黑" panose="020B0503020204020204" pitchFamily="34" charset="-122"/>
              </a:rPr>
              <a:t>2. </a:t>
            </a:r>
            <a:r>
              <a:rPr lang="zh-CN" altLang="en-US" sz="2400" dirty="0">
                <a:solidFill>
                  <a:schemeClr val="tx1"/>
                </a:solidFill>
                <a:latin typeface="微软雅黑" panose="020B0503020204020204" pitchFamily="34" charset="-122"/>
                <a:ea typeface="微软雅黑" panose="020B0503020204020204" pitchFamily="34" charset="-122"/>
              </a:rPr>
              <a:t>差错控制</a:t>
            </a:r>
            <a:br>
              <a:rPr lang="zh-CN" altLang="en-US" sz="2400" dirty="0">
                <a:solidFill>
                  <a:schemeClr val="tx1"/>
                </a:solidFill>
                <a:latin typeface="微软雅黑" panose="020B0503020204020204" pitchFamily="34" charset="-122"/>
                <a:ea typeface="微软雅黑" panose="020B0503020204020204" pitchFamily="34" charset="-122"/>
              </a:rPr>
            </a:b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308" y="1143061"/>
            <a:ext cx="8229600" cy="1676356"/>
          </a:xfrm>
        </p:spPr>
        <p:txBody>
          <a:bodyPr/>
          <a:lstStyle/>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 差错种类</a:t>
            </a:r>
          </a:p>
          <a:p>
            <a:endParaRPr lang="zh-CN" altLang="en-US" sz="2400" dirty="0">
              <a:latin typeface="微软雅黑" panose="020B0503020204020204" pitchFamily="34" charset="-122"/>
              <a:ea typeface="微软雅黑" panose="020B0503020204020204" pitchFamily="34" charset="-122"/>
            </a:endParaRPr>
          </a:p>
        </p:txBody>
      </p:sp>
      <p:grpSp>
        <p:nvGrpSpPr>
          <p:cNvPr id="4" name="Group 13"/>
          <p:cNvGrpSpPr>
            <a:grpSpLocks/>
          </p:cNvGrpSpPr>
          <p:nvPr/>
        </p:nvGrpSpPr>
        <p:grpSpPr bwMode="auto">
          <a:xfrm>
            <a:off x="1800021" y="1752644"/>
            <a:ext cx="1632645" cy="762010"/>
            <a:chOff x="1831" y="2123"/>
            <a:chExt cx="915" cy="841"/>
          </a:xfrm>
        </p:grpSpPr>
        <p:sp>
          <p:nvSpPr>
            <p:cNvPr id="5" name="Rectangle 8"/>
            <p:cNvSpPr>
              <a:spLocks noChangeArrowheads="1"/>
            </p:cNvSpPr>
            <p:nvPr/>
          </p:nvSpPr>
          <p:spPr bwMode="auto">
            <a:xfrm>
              <a:off x="1951" y="2123"/>
              <a:ext cx="795"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50000"/>
                </a:spcBef>
                <a:buSzTx/>
                <a:buFontTx/>
                <a:buNone/>
              </a:pPr>
              <a:r>
                <a:rPr lang="zh-CN" altLang="en-US" sz="2000" b="1" dirty="0" smtClean="0">
                  <a:solidFill>
                    <a:srgbClr val="000066"/>
                  </a:solidFill>
                  <a:latin typeface="宋体" panose="02010600030101010101" pitchFamily="2" charset="-122"/>
                  <a:ea typeface="宋体" panose="02010600030101010101" pitchFamily="2" charset="-122"/>
                </a:rPr>
                <a:t>随机错误</a:t>
              </a:r>
              <a:endParaRPr lang="en-US" altLang="zh-CN" sz="2000" b="1" dirty="0" smtClean="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r>
                <a:rPr lang="zh-CN" altLang="en-US" sz="2000" b="1" dirty="0" smtClean="0">
                  <a:solidFill>
                    <a:srgbClr val="000066"/>
                  </a:solidFill>
                  <a:latin typeface="宋体" panose="02010600030101010101" pitchFamily="2" charset="-122"/>
                  <a:ea typeface="宋体" panose="02010600030101010101" pitchFamily="2" charset="-122"/>
                </a:rPr>
                <a:t>突发错误</a:t>
              </a:r>
              <a:endParaRPr lang="zh-CN" altLang="en-US" sz="2000" b="1" dirty="0">
                <a:solidFill>
                  <a:srgbClr val="000066"/>
                </a:solidFill>
                <a:latin typeface="宋体" panose="02010600030101010101" pitchFamily="2" charset="-122"/>
                <a:ea typeface="宋体" panose="02010600030101010101" pitchFamily="2" charset="-122"/>
              </a:endParaRPr>
            </a:p>
          </p:txBody>
        </p:sp>
        <p:sp>
          <p:nvSpPr>
            <p:cNvPr id="6" name="AutoShape 9"/>
            <p:cNvSpPr>
              <a:spLocks/>
            </p:cNvSpPr>
            <p:nvPr/>
          </p:nvSpPr>
          <p:spPr bwMode="auto">
            <a:xfrm>
              <a:off x="1831" y="2175"/>
              <a:ext cx="120" cy="788"/>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sp>
        <p:nvSpPr>
          <p:cNvPr id="7" name="TextBox 6"/>
          <p:cNvSpPr txBox="1"/>
          <p:nvPr/>
        </p:nvSpPr>
        <p:spPr>
          <a:xfrm>
            <a:off x="3276634" y="1752643"/>
            <a:ext cx="2285940" cy="38100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由热噪声引起</a:t>
            </a:r>
          </a:p>
        </p:txBody>
      </p:sp>
      <p:sp>
        <p:nvSpPr>
          <p:cNvPr id="8" name="TextBox 7"/>
          <p:cNvSpPr txBox="1"/>
          <p:nvPr/>
        </p:nvSpPr>
        <p:spPr>
          <a:xfrm>
            <a:off x="3276634" y="2169499"/>
            <a:ext cx="228594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由</a:t>
            </a:r>
            <a:r>
              <a:rPr lang="zh-CN" altLang="en-US" dirty="0" smtClean="0">
                <a:latin typeface="微软雅黑" panose="020B0503020204020204" pitchFamily="34" charset="-122"/>
                <a:ea typeface="微软雅黑" panose="020B0503020204020204" pitchFamily="34" charset="-122"/>
              </a:rPr>
              <a:t>冲击</a:t>
            </a:r>
            <a:r>
              <a:rPr lang="zh-CN" altLang="en-US" dirty="0">
                <a:latin typeface="微软雅黑" panose="020B0503020204020204" pitchFamily="34" charset="-122"/>
                <a:ea typeface="微软雅黑" panose="020B0503020204020204" pitchFamily="34" charset="-122"/>
              </a:rPr>
              <a:t>噪声引起</a:t>
            </a:r>
          </a:p>
        </p:txBody>
      </p:sp>
      <p:sp>
        <p:nvSpPr>
          <p:cNvPr id="9" name="矩形 8"/>
          <p:cNvSpPr/>
          <p:nvPr/>
        </p:nvSpPr>
        <p:spPr>
          <a:xfrm>
            <a:off x="900043" y="2821967"/>
            <a:ext cx="2828018"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差错控制</a:t>
            </a:r>
            <a:r>
              <a:rPr lang="zh-CN" altLang="en-US" sz="2400" dirty="0">
                <a:latin typeface="微软雅黑" panose="020B0503020204020204" pitchFamily="34" charset="-122"/>
                <a:ea typeface="微软雅黑" panose="020B0503020204020204" pitchFamily="34" charset="-122"/>
              </a:rPr>
              <a:t>方法</a:t>
            </a:r>
          </a:p>
        </p:txBody>
      </p:sp>
      <p:grpSp>
        <p:nvGrpSpPr>
          <p:cNvPr id="10" name="Group 13"/>
          <p:cNvGrpSpPr>
            <a:grpSpLocks/>
          </p:cNvGrpSpPr>
          <p:nvPr/>
        </p:nvGrpSpPr>
        <p:grpSpPr bwMode="auto">
          <a:xfrm>
            <a:off x="1800021" y="3283632"/>
            <a:ext cx="3482975" cy="1143000"/>
            <a:chOff x="1831" y="2123"/>
            <a:chExt cx="1952" cy="841"/>
          </a:xfrm>
        </p:grpSpPr>
        <p:sp>
          <p:nvSpPr>
            <p:cNvPr id="11" name="Rectangle 8"/>
            <p:cNvSpPr>
              <a:spLocks noChangeArrowheads="1"/>
            </p:cNvSpPr>
            <p:nvPr/>
          </p:nvSpPr>
          <p:spPr bwMode="auto">
            <a:xfrm>
              <a:off x="1951" y="2123"/>
              <a:ext cx="1832"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50000"/>
                </a:spcBef>
                <a:buSzTx/>
                <a:buFontTx/>
                <a:buNone/>
              </a:pPr>
              <a:r>
                <a:rPr lang="zh-CN" altLang="en-US" sz="2000" b="1" dirty="0">
                  <a:solidFill>
                    <a:srgbClr val="000066"/>
                  </a:solidFill>
                  <a:latin typeface="宋体" panose="02010600030101010101" pitchFamily="2" charset="-122"/>
                  <a:ea typeface="宋体" panose="02010600030101010101" pitchFamily="2" charset="-122"/>
                </a:rPr>
                <a:t>检错反馈</a:t>
              </a:r>
              <a:r>
                <a:rPr lang="zh-CN" altLang="en-US" sz="2000" b="1" dirty="0" smtClean="0">
                  <a:solidFill>
                    <a:srgbClr val="000066"/>
                  </a:solidFill>
                  <a:latin typeface="宋体" panose="02010600030101010101" pitchFamily="2" charset="-122"/>
                  <a:ea typeface="宋体" panose="02010600030101010101" pitchFamily="2" charset="-122"/>
                </a:rPr>
                <a:t>重发</a:t>
              </a:r>
              <a:endParaRPr lang="zh-CN" altLang="en-US" sz="2000" b="1" dirty="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r>
                <a:rPr lang="zh-CN" altLang="en-US" sz="2000" b="1" dirty="0">
                  <a:solidFill>
                    <a:srgbClr val="000066"/>
                  </a:solidFill>
                  <a:latin typeface="宋体" panose="02010600030101010101" pitchFamily="2" charset="-122"/>
                  <a:ea typeface="宋体" panose="02010600030101010101" pitchFamily="2" charset="-122"/>
                </a:rPr>
                <a:t>自动</a:t>
              </a:r>
              <a:r>
                <a:rPr lang="zh-CN" altLang="en-US" sz="2000" b="1" dirty="0" smtClean="0">
                  <a:solidFill>
                    <a:srgbClr val="000066"/>
                  </a:solidFill>
                  <a:latin typeface="宋体" panose="02010600030101010101" pitchFamily="2" charset="-122"/>
                  <a:ea typeface="宋体" panose="02010600030101010101" pitchFamily="2" charset="-122"/>
                </a:rPr>
                <a:t>纠错</a:t>
              </a:r>
              <a:endParaRPr lang="zh-CN" altLang="en-US" sz="2000" b="1" dirty="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r>
                <a:rPr lang="zh-CN" altLang="en-US" sz="2000" b="1" dirty="0">
                  <a:solidFill>
                    <a:srgbClr val="000066"/>
                  </a:solidFill>
                  <a:latin typeface="宋体" panose="02010600030101010101" pitchFamily="2" charset="-122"/>
                  <a:ea typeface="宋体" panose="02010600030101010101" pitchFamily="2" charset="-122"/>
                </a:rPr>
                <a:t>混合方式</a:t>
              </a:r>
            </a:p>
          </p:txBody>
        </p:sp>
        <p:sp>
          <p:nvSpPr>
            <p:cNvPr id="12" name="AutoShape 9"/>
            <p:cNvSpPr>
              <a:spLocks/>
            </p:cNvSpPr>
            <p:nvPr/>
          </p:nvSpPr>
          <p:spPr bwMode="auto">
            <a:xfrm>
              <a:off x="1831" y="2175"/>
              <a:ext cx="120" cy="788"/>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sp>
        <p:nvSpPr>
          <p:cNvPr id="14" name="矩形 13"/>
          <p:cNvSpPr/>
          <p:nvPr/>
        </p:nvSpPr>
        <p:spPr>
          <a:xfrm>
            <a:off x="900043" y="4586454"/>
            <a:ext cx="2828018" cy="461665"/>
          </a:xfrm>
          <a:prstGeom prst="rect">
            <a:avLst/>
          </a:prstGeom>
        </p:spPr>
        <p:txBody>
          <a:bodyPr wrap="none">
            <a:spAutoFit/>
          </a:bodyPr>
          <a:lstStyle/>
          <a:p>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）常见的检错码</a:t>
            </a:r>
          </a:p>
        </p:txBody>
      </p:sp>
      <p:grpSp>
        <p:nvGrpSpPr>
          <p:cNvPr id="18" name="Group 13"/>
          <p:cNvGrpSpPr>
            <a:grpSpLocks/>
          </p:cNvGrpSpPr>
          <p:nvPr/>
        </p:nvGrpSpPr>
        <p:grpSpPr bwMode="auto">
          <a:xfrm>
            <a:off x="1800022" y="5257752"/>
            <a:ext cx="1476612" cy="762010"/>
            <a:chOff x="1831" y="2123"/>
            <a:chExt cx="915" cy="841"/>
          </a:xfrm>
        </p:grpSpPr>
        <p:sp>
          <p:nvSpPr>
            <p:cNvPr id="19" name="Rectangle 8"/>
            <p:cNvSpPr>
              <a:spLocks noChangeArrowheads="1"/>
            </p:cNvSpPr>
            <p:nvPr/>
          </p:nvSpPr>
          <p:spPr bwMode="auto">
            <a:xfrm>
              <a:off x="1951" y="2123"/>
              <a:ext cx="795"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50000"/>
                </a:spcBef>
                <a:buSzTx/>
                <a:buFontTx/>
                <a:buNone/>
              </a:pPr>
              <a:r>
                <a:rPr lang="zh-CN" altLang="en-US" sz="2000" b="1" dirty="0" smtClean="0">
                  <a:solidFill>
                    <a:srgbClr val="000066"/>
                  </a:solidFill>
                  <a:latin typeface="宋体" panose="02010600030101010101" pitchFamily="2" charset="-122"/>
                  <a:ea typeface="宋体" panose="02010600030101010101" pitchFamily="2" charset="-122"/>
                </a:rPr>
                <a:t>奇偶校验码</a:t>
              </a:r>
              <a:endParaRPr lang="zh-CN" altLang="en-US" sz="2000" b="1" dirty="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r>
                <a:rPr lang="zh-CN" altLang="en-US" sz="2000" b="1" dirty="0">
                  <a:solidFill>
                    <a:srgbClr val="000066"/>
                  </a:solidFill>
                  <a:latin typeface="宋体" panose="02010600030101010101" pitchFamily="2" charset="-122"/>
                  <a:ea typeface="宋体" panose="02010600030101010101" pitchFamily="2" charset="-122"/>
                </a:rPr>
                <a:t>循环冗余校验码</a:t>
              </a:r>
            </a:p>
          </p:txBody>
        </p:sp>
        <p:sp>
          <p:nvSpPr>
            <p:cNvPr id="20" name="AutoShape 9"/>
            <p:cNvSpPr>
              <a:spLocks/>
            </p:cNvSpPr>
            <p:nvPr/>
          </p:nvSpPr>
          <p:spPr bwMode="auto">
            <a:xfrm>
              <a:off x="1831" y="2175"/>
              <a:ext cx="120" cy="788"/>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sp>
        <p:nvSpPr>
          <p:cNvPr id="21" name="TextBox 20"/>
          <p:cNvSpPr txBox="1"/>
          <p:nvPr/>
        </p:nvSpPr>
        <p:spPr>
          <a:xfrm>
            <a:off x="3728060" y="3072838"/>
            <a:ext cx="4653839"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接收方的译码器</a:t>
            </a:r>
            <a:r>
              <a:rPr lang="zh-CN" altLang="en-US" dirty="0" smtClean="0">
                <a:latin typeface="微软雅黑" panose="020B0503020204020204" pitchFamily="34" charset="-122"/>
                <a:ea typeface="微软雅黑" panose="020B0503020204020204" pitchFamily="34" charset="-122"/>
              </a:rPr>
              <a:t>只检测</a:t>
            </a:r>
            <a:r>
              <a:rPr lang="zh-CN" altLang="en-US" dirty="0">
                <a:latin typeface="微软雅黑" panose="020B0503020204020204" pitchFamily="34" charset="-122"/>
                <a:ea typeface="微软雅黑" panose="020B0503020204020204" pitchFamily="34" charset="-122"/>
              </a:rPr>
              <a:t>有无误码，如发现有误码则利用反向信道要求发送方重发出错的消息，直到接收方检测</a:t>
            </a:r>
            <a:r>
              <a:rPr lang="zh-CN" altLang="en-US" dirty="0" smtClean="0">
                <a:latin typeface="微软雅黑" panose="020B0503020204020204" pitchFamily="34" charset="-122"/>
                <a:ea typeface="微软雅黑" panose="020B0503020204020204" pitchFamily="34" charset="-122"/>
              </a:rPr>
              <a:t>认为无</a:t>
            </a:r>
            <a:r>
              <a:rPr lang="zh-CN" altLang="en-US" dirty="0">
                <a:latin typeface="微软雅黑" panose="020B0503020204020204" pitchFamily="34" charset="-122"/>
                <a:ea typeface="微软雅黑" panose="020B0503020204020204" pitchFamily="34" charset="-122"/>
              </a:rPr>
              <a:t>误码为止。</a:t>
            </a:r>
          </a:p>
        </p:txBody>
      </p:sp>
      <p:sp>
        <p:nvSpPr>
          <p:cNvPr id="22" name="TextBox 21"/>
          <p:cNvSpPr txBox="1"/>
          <p:nvPr/>
        </p:nvSpPr>
        <p:spPr>
          <a:xfrm>
            <a:off x="3432666" y="3225238"/>
            <a:ext cx="5101633"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接收方检测到接收的数据帧有错后，通过一定的运算，确定差错</a:t>
            </a:r>
            <a:r>
              <a:rPr lang="zh-CN" altLang="en-US" dirty="0" smtClean="0">
                <a:latin typeface="微软雅黑" panose="020B0503020204020204" pitchFamily="34" charset="-122"/>
                <a:ea typeface="微软雅黑" panose="020B0503020204020204" pitchFamily="34" charset="-122"/>
              </a:rPr>
              <a:t>位的</a:t>
            </a:r>
            <a:r>
              <a:rPr lang="zh-CN" altLang="en-US" dirty="0">
                <a:latin typeface="微软雅黑" panose="020B0503020204020204" pitchFamily="34" charset="-122"/>
                <a:ea typeface="微软雅黑" panose="020B0503020204020204" pitchFamily="34" charset="-122"/>
              </a:rPr>
              <a:t>具体位置，并对其自动加以纠正。自动纠错方法不求助于反向信道，</a:t>
            </a:r>
            <a:r>
              <a:rPr lang="zh-CN" altLang="en-US" dirty="0" smtClean="0">
                <a:latin typeface="微软雅黑" panose="020B0503020204020204" pitchFamily="34" charset="-122"/>
                <a:ea typeface="微软雅黑" panose="020B0503020204020204" pitchFamily="34" charset="-122"/>
              </a:rPr>
              <a:t>故又称为</a:t>
            </a:r>
            <a:r>
              <a:rPr lang="zh-CN" altLang="en-US" dirty="0">
                <a:latin typeface="微软雅黑" panose="020B0503020204020204" pitchFamily="34" charset="-122"/>
                <a:ea typeface="微软雅黑" panose="020B0503020204020204" pitchFamily="34" charset="-122"/>
              </a:rPr>
              <a:t>前向纠错。</a:t>
            </a:r>
          </a:p>
        </p:txBody>
      </p:sp>
      <p:sp>
        <p:nvSpPr>
          <p:cNvPr id="23" name="TextBox 22"/>
          <p:cNvSpPr txBox="1"/>
          <p:nvPr/>
        </p:nvSpPr>
        <p:spPr>
          <a:xfrm>
            <a:off x="3276635" y="3616957"/>
            <a:ext cx="502577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混合方式要求接收方对少量的接收差错自动执行前向纠错，而对超出纠正能力的差错则</a:t>
            </a:r>
            <a:r>
              <a:rPr lang="zh-CN" altLang="en-US" dirty="0" smtClean="0">
                <a:latin typeface="微软雅黑" panose="020B0503020204020204" pitchFamily="34" charset="-122"/>
                <a:ea typeface="微软雅黑" panose="020B0503020204020204" pitchFamily="34" charset="-122"/>
              </a:rPr>
              <a:t>通过</a:t>
            </a:r>
            <a:r>
              <a:rPr lang="zh-CN" altLang="en-US" dirty="0">
                <a:latin typeface="微软雅黑" panose="020B0503020204020204" pitchFamily="34" charset="-122"/>
                <a:ea typeface="微软雅黑" panose="020B0503020204020204" pitchFamily="34" charset="-122"/>
              </a:rPr>
              <a:t>反馈重发的方法加以纠正。这是一种纠错、检错相结合的混合方式。</a:t>
            </a:r>
          </a:p>
        </p:txBody>
      </p:sp>
      <p:sp>
        <p:nvSpPr>
          <p:cNvPr id="24" name="TextBox 23"/>
          <p:cNvSpPr txBox="1"/>
          <p:nvPr/>
        </p:nvSpPr>
        <p:spPr>
          <a:xfrm>
            <a:off x="3432666" y="4817286"/>
            <a:ext cx="5007423"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奇偶校验码是最常见的一种检错码，主要用于以字符为传输单位的通信系统中。其工作</a:t>
            </a:r>
            <a:r>
              <a:rPr lang="zh-CN" altLang="en-US" dirty="0" smtClean="0">
                <a:latin typeface="微软雅黑" panose="020B0503020204020204" pitchFamily="34" charset="-122"/>
                <a:ea typeface="微软雅黑" panose="020B0503020204020204" pitchFamily="34" charset="-122"/>
              </a:rPr>
              <a:t>原理</a:t>
            </a:r>
            <a:r>
              <a:rPr lang="zh-CN" altLang="en-US" dirty="0">
                <a:latin typeface="微软雅黑" panose="020B0503020204020204" pitchFamily="34" charset="-122"/>
                <a:ea typeface="微软雅黑" panose="020B0503020204020204" pitchFamily="34" charset="-122"/>
              </a:rPr>
              <a:t>非常简单</a:t>
            </a:r>
            <a:r>
              <a:rPr lang="zh-CN" altLang="en-US" dirty="0" smtClean="0">
                <a:latin typeface="微软雅黑" panose="020B0503020204020204" pitchFamily="34" charset="-122"/>
                <a:ea typeface="微软雅黑" panose="020B0503020204020204" pitchFamily="34" charset="-122"/>
              </a:rPr>
              <a:t>，在</a:t>
            </a:r>
            <a:r>
              <a:rPr lang="zh-CN" altLang="en-US" dirty="0">
                <a:latin typeface="微软雅黑" panose="020B0503020204020204" pitchFamily="34" charset="-122"/>
                <a:ea typeface="微软雅黑" panose="020B0503020204020204" pitchFamily="34" charset="-122"/>
              </a:rPr>
              <a:t>原始数据字节的最高位或最低位增加一位，即奇偶校验位，以保证所传输</a:t>
            </a:r>
            <a:r>
              <a:rPr lang="zh-CN" altLang="en-US" dirty="0" smtClean="0">
                <a:latin typeface="微软雅黑" panose="020B0503020204020204" pitchFamily="34" charset="-122"/>
                <a:ea typeface="微软雅黑" panose="020B0503020204020204" pitchFamily="34" charset="-122"/>
              </a:rPr>
              <a:t>的每个</a:t>
            </a:r>
            <a:r>
              <a:rPr lang="zh-CN" altLang="en-US" dirty="0">
                <a:latin typeface="微软雅黑" panose="020B0503020204020204" pitchFamily="34" charset="-122"/>
                <a:ea typeface="微软雅黑" panose="020B0503020204020204" pitchFamily="34" charset="-122"/>
              </a:rPr>
              <a:t>字符中 </a:t>
            </a:r>
            <a:r>
              <a:rPr lang="en-US" altLang="zh-CN" dirty="0">
                <a:latin typeface="微软雅黑" panose="020B0503020204020204" pitchFamily="34" charset="-122"/>
                <a:ea typeface="微软雅黑" panose="020B0503020204020204" pitchFamily="34" charset="-122"/>
              </a:rPr>
              <a:t>1 </a:t>
            </a:r>
            <a:r>
              <a:rPr lang="zh-CN" altLang="en-US" dirty="0">
                <a:latin typeface="微软雅黑" panose="020B0503020204020204" pitchFamily="34" charset="-122"/>
                <a:ea typeface="微软雅黑" panose="020B0503020204020204" pitchFamily="34" charset="-122"/>
              </a:rPr>
              <a:t>的个数为奇数（奇校验）或偶数（偶校验）。</a:t>
            </a:r>
          </a:p>
        </p:txBody>
      </p:sp>
      <p:sp>
        <p:nvSpPr>
          <p:cNvPr id="25" name="TextBox 24"/>
          <p:cNvSpPr txBox="1"/>
          <p:nvPr/>
        </p:nvSpPr>
        <p:spPr>
          <a:xfrm>
            <a:off x="3504166" y="4817286"/>
            <a:ext cx="5101626"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是局域网和广域网的数据链路层通信中用得最多也是最有效的检错码</a:t>
            </a:r>
            <a:r>
              <a:rPr lang="zh-CN" altLang="en-US" dirty="0" smtClean="0">
                <a:latin typeface="微软雅黑" panose="020B0503020204020204" pitchFamily="34" charset="-122"/>
                <a:ea typeface="微软雅黑" panose="020B0503020204020204" pitchFamily="34" charset="-122"/>
              </a:rPr>
              <a:t>，原理</a:t>
            </a:r>
            <a:r>
              <a:rPr lang="zh-CN" altLang="en-US" dirty="0">
                <a:latin typeface="微软雅黑" panose="020B0503020204020204" pitchFamily="34" charset="-122"/>
                <a:ea typeface="微软雅黑" panose="020B0503020204020204" pitchFamily="34" charset="-122"/>
              </a:rPr>
              <a:t>是将一个数据块看成一个位数很长的二进制数</a:t>
            </a:r>
            <a:r>
              <a:rPr lang="zh-CN" altLang="en-US" dirty="0" smtClean="0">
                <a:latin typeface="微软雅黑" panose="020B0503020204020204" pitchFamily="34" charset="-122"/>
                <a:ea typeface="微软雅黑" panose="020B0503020204020204" pitchFamily="34" charset="-122"/>
              </a:rPr>
              <a:t>，用</a:t>
            </a:r>
            <a:r>
              <a:rPr lang="zh-CN" altLang="en-US" dirty="0">
                <a:latin typeface="微软雅黑" panose="020B0503020204020204" pitchFamily="34" charset="-122"/>
                <a:ea typeface="微软雅黑" panose="020B0503020204020204" pitchFamily="34" charset="-122"/>
              </a:rPr>
              <a:t>一个特定的数去除它，将余数</a:t>
            </a:r>
            <a:r>
              <a:rPr lang="zh-CN" altLang="en-US" dirty="0" smtClean="0">
                <a:latin typeface="微软雅黑" panose="020B0503020204020204" pitchFamily="34" charset="-122"/>
                <a:ea typeface="微软雅黑" panose="020B0503020204020204" pitchFamily="34" charset="-122"/>
              </a:rPr>
              <a:t>作校验</a:t>
            </a:r>
            <a:r>
              <a:rPr lang="zh-CN" altLang="en-US" dirty="0">
                <a:latin typeface="微软雅黑" panose="020B0503020204020204" pitchFamily="34" charset="-122"/>
                <a:ea typeface="微软雅黑" panose="020B0503020204020204" pitchFamily="34" charset="-122"/>
              </a:rPr>
              <a:t>码 </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冗余码附在数据块后一起发送。接收方收到该数据块及校验码后，进行同样的运算</a:t>
            </a:r>
            <a:r>
              <a:rPr lang="zh-CN" altLang="en-US" dirty="0" smtClean="0">
                <a:latin typeface="微软雅黑" panose="020B0503020204020204" pitchFamily="34" charset="-122"/>
                <a:ea typeface="微软雅黑" panose="020B0503020204020204" pitchFamily="34" charset="-122"/>
              </a:rPr>
              <a:t>来校验</a:t>
            </a:r>
            <a:r>
              <a:rPr lang="zh-CN" altLang="en-US" dirty="0">
                <a:latin typeface="微软雅黑" panose="020B0503020204020204" pitchFamily="34" charset="-122"/>
                <a:ea typeface="微软雅黑" panose="020B0503020204020204" pitchFamily="34" charset="-122"/>
              </a:rPr>
              <a:t>传送是否出错</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2949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609674"/>
            <a:ext cx="8229600" cy="927100"/>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6.1.4</a:t>
            </a:r>
            <a:r>
              <a:rPr lang="zh-CN" altLang="en-US" sz="3600" dirty="0" smtClean="0">
                <a:solidFill>
                  <a:schemeClr val="tx1"/>
                </a:solidFill>
                <a:latin typeface="黑体" panose="02010609060101010101" pitchFamily="49" charset="-122"/>
                <a:ea typeface="黑体" panose="02010609060101010101" pitchFamily="49" charset="-122"/>
              </a:rPr>
              <a:t>移动通信</a:t>
            </a:r>
            <a:r>
              <a:rPr lang="zh-CN" altLang="en-US" sz="3600" dirty="0">
                <a:solidFill>
                  <a:schemeClr val="tx1"/>
                </a:solidFill>
                <a:latin typeface="黑体" panose="02010609060101010101" pitchFamily="49" charset="-122"/>
                <a:ea typeface="黑体" panose="02010609060101010101" pitchFamily="49" charset="-122"/>
              </a:rPr>
              <a:t>系统</a:t>
            </a:r>
            <a:br>
              <a:rPr lang="zh-CN" altLang="en-US" sz="3600" dirty="0">
                <a:solidFill>
                  <a:schemeClr val="tx1"/>
                </a:solidFill>
                <a:latin typeface="黑体" panose="02010609060101010101" pitchFamily="49" charset="-122"/>
                <a:ea typeface="黑体" panose="02010609060101010101" pitchFamily="49" charset="-122"/>
              </a:rPr>
            </a:b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685902" y="1295456"/>
            <a:ext cx="6705424" cy="2743128"/>
          </a:xfrm>
        </p:spPr>
        <p:txBody>
          <a:bodyPr/>
          <a:lstStyle/>
          <a:p>
            <a:r>
              <a:rPr lang="zh-CN" altLang="en-US" sz="2400" dirty="0">
                <a:solidFill>
                  <a:srgbClr val="0070C0"/>
                </a:solidFill>
                <a:latin typeface="微软雅黑" panose="020B0503020204020204" pitchFamily="34" charset="-122"/>
                <a:ea typeface="微软雅黑" panose="020B0503020204020204" pitchFamily="34" charset="-122"/>
              </a:rPr>
              <a:t>移动通信具有如下明显</a:t>
            </a:r>
            <a:r>
              <a:rPr lang="zh-CN" altLang="en-US" sz="2400" dirty="0" smtClean="0">
                <a:solidFill>
                  <a:srgbClr val="0070C0"/>
                </a:solidFill>
                <a:latin typeface="微软雅黑" panose="020B0503020204020204" pitchFamily="34" charset="-122"/>
                <a:ea typeface="微软雅黑" panose="020B0503020204020204" pitchFamily="34" charset="-122"/>
              </a:rPr>
              <a:t>特点：</a:t>
            </a:r>
            <a:endParaRPr lang="zh-CN" altLang="en-US" sz="2400" dirty="0">
              <a:solidFill>
                <a:srgbClr val="0070C0"/>
              </a:solidFill>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① 移动性</a:t>
            </a:r>
            <a:endParaRPr lang="en-US" altLang="zh-CN" sz="2000" dirty="0">
              <a:latin typeface="微软雅黑" panose="020B0503020204020204" pitchFamily="34" charset="-122"/>
              <a:ea typeface="微软雅黑" panose="020B0503020204020204" pitchFamily="34" charset="-122"/>
            </a:endParaRPr>
          </a:p>
          <a:p>
            <a:pPr marL="0" indent="0">
              <a:buNone/>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② 电波传播条件复杂</a:t>
            </a:r>
            <a:endParaRPr lang="en-US" altLang="zh-CN" sz="2000" dirty="0">
              <a:latin typeface="微软雅黑" panose="020B0503020204020204" pitchFamily="34" charset="-122"/>
              <a:ea typeface="微软雅黑" panose="020B0503020204020204" pitchFamily="34" charset="-122"/>
            </a:endParaRPr>
          </a:p>
          <a:p>
            <a:pPr marL="0" indent="0">
              <a:buNone/>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③ 噪声和干扰严重</a:t>
            </a:r>
            <a:endParaRPr lang="en-US" altLang="zh-CN" sz="2000" dirty="0">
              <a:latin typeface="微软雅黑" panose="020B0503020204020204" pitchFamily="34" charset="-122"/>
              <a:ea typeface="微软雅黑" panose="020B0503020204020204" pitchFamily="34" charset="-122"/>
            </a:endParaRPr>
          </a:p>
          <a:p>
            <a:pPr marL="0" indent="0">
              <a:buNone/>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④ </a:t>
            </a:r>
            <a:r>
              <a:rPr lang="zh-CN" altLang="en-US" sz="2000" dirty="0">
                <a:latin typeface="微软雅黑" panose="020B0503020204020204" pitchFamily="34" charset="-122"/>
                <a:ea typeface="微软雅黑" panose="020B0503020204020204" pitchFamily="34" charset="-122"/>
              </a:rPr>
              <a:t>系统和网络结构复杂</a:t>
            </a:r>
            <a:endParaRPr lang="en-US" altLang="zh-CN" sz="2000" dirty="0">
              <a:latin typeface="微软雅黑" panose="020B0503020204020204" pitchFamily="34" charset="-122"/>
              <a:ea typeface="微软雅黑" panose="020B0503020204020204" pitchFamily="34" charset="-122"/>
            </a:endParaRPr>
          </a:p>
          <a:p>
            <a:pPr marL="0" indent="0">
              <a:buNone/>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⑤ 频带利用率高，设备性能好</a:t>
            </a:r>
          </a:p>
          <a:p>
            <a:endParaRPr lang="zh-CN" altLang="en-US" sz="2400" dirty="0">
              <a:latin typeface="微软雅黑" panose="020B0503020204020204" pitchFamily="34" charset="-122"/>
              <a:ea typeface="微软雅黑" panose="020B0503020204020204" pitchFamily="34" charset="-122"/>
            </a:endParaRPr>
          </a:p>
        </p:txBody>
      </p:sp>
      <p:sp>
        <p:nvSpPr>
          <p:cNvPr id="4" name="内容占位符 2"/>
          <p:cNvSpPr txBox="1">
            <a:spLocks/>
          </p:cNvSpPr>
          <p:nvPr/>
        </p:nvSpPr>
        <p:spPr bwMode="auto">
          <a:xfrm>
            <a:off x="820114" y="3786972"/>
            <a:ext cx="7485588" cy="236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pPr>
            <a:r>
              <a:rPr lang="zh-CN" altLang="en-US" sz="2400" dirty="0">
                <a:solidFill>
                  <a:srgbClr val="0070C0"/>
                </a:solidFill>
                <a:latin typeface="微软雅黑" panose="020B0503020204020204" pitchFamily="34" charset="-122"/>
                <a:ea typeface="微软雅黑" panose="020B0503020204020204" pitchFamily="34" charset="-122"/>
              </a:rPr>
              <a:t>蜂窝</a:t>
            </a:r>
            <a:r>
              <a:rPr lang="zh-CN" altLang="en-US" sz="2400" dirty="0" smtClean="0">
                <a:solidFill>
                  <a:srgbClr val="0070C0"/>
                </a:solidFill>
                <a:latin typeface="微软雅黑" panose="020B0503020204020204" pitchFamily="34" charset="-122"/>
                <a:ea typeface="微软雅黑" panose="020B0503020204020204" pitchFamily="34" charset="-122"/>
              </a:rPr>
              <a:t>系统</a:t>
            </a:r>
            <a:endParaRPr lang="en-US" altLang="zh-CN" sz="2400" dirty="0" smtClean="0">
              <a:solidFill>
                <a:srgbClr val="0070C0"/>
              </a:solidFill>
              <a:latin typeface="微软雅黑" panose="020B0503020204020204" pitchFamily="34" charset="-122"/>
              <a:ea typeface="微软雅黑" panose="020B0503020204020204" pitchFamily="34" charset="-122"/>
            </a:endParaRPr>
          </a:p>
          <a:p>
            <a:pPr marL="0" indent="0">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①是覆盖</a:t>
            </a:r>
            <a:r>
              <a:rPr lang="zh-CN" altLang="en-US" sz="2000" dirty="0">
                <a:latin typeface="微软雅黑" panose="020B0503020204020204" pitchFamily="34" charset="-122"/>
                <a:ea typeface="微软雅黑" panose="020B0503020204020204" pitchFamily="34" charset="-122"/>
              </a:rPr>
              <a:t>范围最广的陆地公用移动通信系统，由</a:t>
            </a:r>
            <a:r>
              <a:rPr lang="zh-CN" altLang="en-US" sz="2000" dirty="0" smtClean="0">
                <a:latin typeface="微软雅黑" panose="020B0503020204020204" pitchFamily="34" charset="-122"/>
                <a:ea typeface="微软雅黑" panose="020B0503020204020204" pitchFamily="34" charset="-122"/>
              </a:rPr>
              <a:t>移动台</a:t>
            </a:r>
            <a:r>
              <a:rPr lang="zh-CN" altLang="en-US" sz="2000" dirty="0">
                <a:latin typeface="微软雅黑" panose="020B0503020204020204" pitchFamily="34" charset="-122"/>
                <a:ea typeface="微软雅黑" panose="020B0503020204020204" pitchFamily="34" charset="-122"/>
              </a:rPr>
              <a:t>、基</a:t>
            </a:r>
            <a:r>
              <a:rPr lang="zh-CN" altLang="en-US" sz="2000" dirty="0" smtClean="0">
                <a:latin typeface="微软雅黑" panose="020B0503020204020204" pitchFamily="34" charset="-122"/>
                <a:ea typeface="微软雅黑" panose="020B0503020204020204" pitchFamily="34" charset="-122"/>
              </a:rPr>
              <a:t>站</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zh-CN" altLang="en-US" sz="2000" dirty="0" smtClean="0">
                <a:latin typeface="微软雅黑" panose="020B0503020204020204" pitchFamily="34" charset="-122"/>
                <a:ea typeface="微软雅黑" panose="020B0503020204020204" pitchFamily="34" charset="-122"/>
              </a:rPr>
              <a:t>        移动</a:t>
            </a:r>
            <a:r>
              <a:rPr lang="zh-CN" altLang="en-US" sz="2000" dirty="0">
                <a:latin typeface="微软雅黑" panose="020B0503020204020204" pitchFamily="34" charset="-122"/>
                <a:ea typeface="微软雅黑" panose="020B0503020204020204" pitchFamily="34" charset="-122"/>
              </a:rPr>
              <a:t>交换中心</a:t>
            </a:r>
            <a:r>
              <a:rPr lang="zh-CN" altLang="en-US" sz="2000" dirty="0" smtClean="0">
                <a:latin typeface="微软雅黑" panose="020B0503020204020204" pitchFamily="34" charset="-122"/>
                <a:ea typeface="微软雅黑" panose="020B0503020204020204" pitchFamily="34" charset="-122"/>
              </a:rPr>
              <a:t>组成</a:t>
            </a:r>
            <a:r>
              <a:rPr lang="zh-CN" altLang="en-US" sz="2000" dirty="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FontTx/>
              <a:buNone/>
            </a:pPr>
            <a:r>
              <a:rPr lang="zh-CN" altLang="en-US" sz="2000" dirty="0">
                <a:latin typeface="微软雅黑" panose="020B0503020204020204" pitchFamily="34" charset="-122"/>
                <a:ea typeface="微软雅黑" panose="020B0503020204020204" pitchFamily="34" charset="-122"/>
              </a:rPr>
              <a:t>    ②覆盖区域一般被划分为类似蜂窝的多个小区，</a:t>
            </a:r>
            <a:r>
              <a:rPr lang="zh-CN" altLang="en-US" sz="2000" dirty="0" smtClean="0">
                <a:latin typeface="微软雅黑" panose="020B0503020204020204" pitchFamily="34" charset="-122"/>
                <a:ea typeface="微软雅黑" panose="020B0503020204020204" pitchFamily="34" charset="-122"/>
              </a:rPr>
              <a:t>每个</a:t>
            </a:r>
            <a:r>
              <a:rPr lang="zh-CN" altLang="en-US" sz="2000" dirty="0">
                <a:latin typeface="微软雅黑" panose="020B0503020204020204" pitchFamily="34" charset="-122"/>
                <a:ea typeface="微软雅黑" panose="020B0503020204020204" pitchFamily="34" charset="-122"/>
              </a:rPr>
              <a:t>小区</a:t>
            </a:r>
            <a:r>
              <a:rPr lang="zh-CN" altLang="en-US" sz="2000" dirty="0" smtClean="0">
                <a:latin typeface="微软雅黑" panose="020B0503020204020204" pitchFamily="34" charset="-122"/>
                <a:ea typeface="微软雅黑" panose="020B0503020204020204" pitchFamily="34" charset="-122"/>
              </a:rPr>
              <a:t>内设</a:t>
            </a:r>
            <a:endParaRPr lang="en-US" altLang="zh-CN" sz="2000" dirty="0" smtClean="0">
              <a:latin typeface="微软雅黑" panose="020B0503020204020204" pitchFamily="34" charset="-122"/>
              <a:ea typeface="微软雅黑" panose="020B0503020204020204" pitchFamily="34" charset="-122"/>
            </a:endParaRPr>
          </a:p>
          <a:p>
            <a:pPr marL="0" indent="0">
              <a:buFontTx/>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置</a:t>
            </a:r>
            <a:r>
              <a:rPr lang="zh-CN" altLang="en-US" sz="2000" dirty="0">
                <a:latin typeface="微软雅黑" panose="020B0503020204020204" pitchFamily="34" charset="-122"/>
                <a:ea typeface="微软雅黑" panose="020B0503020204020204" pitchFamily="34" charset="-122"/>
              </a:rPr>
              <a:t>固定的基站</a:t>
            </a:r>
            <a:r>
              <a:rPr lang="zh-CN" altLang="en-US" sz="2000" dirty="0" smtClean="0">
                <a:latin typeface="微软雅黑" panose="020B0503020204020204" pitchFamily="34" charset="-122"/>
                <a:ea typeface="微软雅黑" panose="020B0503020204020204" pitchFamily="34" charset="-122"/>
              </a:rPr>
              <a:t>，为</a:t>
            </a:r>
            <a:r>
              <a:rPr lang="zh-CN" altLang="en-US" sz="2000" dirty="0">
                <a:latin typeface="微软雅黑" panose="020B0503020204020204" pitchFamily="34" charset="-122"/>
                <a:ea typeface="微软雅黑" panose="020B0503020204020204" pitchFamily="34" charset="-122"/>
              </a:rPr>
              <a:t>用户提供接入和</a:t>
            </a:r>
            <a:r>
              <a:rPr lang="zh-CN" altLang="en-US" sz="2000" dirty="0" smtClean="0">
                <a:latin typeface="微软雅黑" panose="020B0503020204020204" pitchFamily="34" charset="-122"/>
                <a:ea typeface="微软雅黑" panose="020B0503020204020204" pitchFamily="34" charset="-122"/>
              </a:rPr>
              <a:t>信息转发</a:t>
            </a:r>
            <a:r>
              <a:rPr lang="zh-CN" altLang="en-US" sz="2000" dirty="0">
                <a:latin typeface="微软雅黑" panose="020B0503020204020204" pitchFamily="34" charset="-122"/>
                <a:ea typeface="微软雅黑" panose="020B0503020204020204" pitchFamily="34" charset="-122"/>
              </a:rPr>
              <a:t>服务</a:t>
            </a:r>
            <a:r>
              <a:rPr lang="zh-CN" altLang="en-US" sz="2000" dirty="0" smtClean="0">
                <a:latin typeface="微软雅黑" panose="020B0503020204020204" pitchFamily="34" charset="-122"/>
                <a:ea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endParaRPr>
          </a:p>
          <a:p>
            <a:pPr marL="0" indent="0">
              <a:buFontTx/>
              <a:buNone/>
            </a:pPr>
            <a:r>
              <a:rPr lang="zh-CN" altLang="en-US" sz="2000" dirty="0" smtClean="0">
                <a:latin typeface="微软雅黑" panose="020B0503020204020204" pitchFamily="34" charset="-122"/>
                <a:ea typeface="微软雅黑" panose="020B0503020204020204" pitchFamily="34" charset="-122"/>
              </a:rPr>
              <a:t>    ③</a:t>
            </a:r>
            <a:r>
              <a:rPr lang="zh-CN" altLang="en-US" sz="2000" dirty="0">
                <a:latin typeface="微软雅黑" panose="020B0503020204020204" pitchFamily="34" charset="-122"/>
                <a:ea typeface="微软雅黑" panose="020B0503020204020204" pitchFamily="34" charset="-122"/>
              </a:rPr>
              <a:t>蜂窝网络能在有限的频带、很大的地理范围内容纳</a:t>
            </a:r>
            <a:r>
              <a:rPr lang="zh-CN" altLang="en-US" sz="2000" dirty="0" smtClean="0">
                <a:latin typeface="微软雅黑" panose="020B0503020204020204" pitchFamily="34" charset="-122"/>
                <a:ea typeface="微软雅黑" panose="020B0503020204020204" pitchFamily="34" charset="-122"/>
              </a:rPr>
              <a:t>大量</a:t>
            </a:r>
            <a:r>
              <a:rPr lang="zh-CN" altLang="en-US" sz="2000" dirty="0">
                <a:latin typeface="微软雅黑" panose="020B0503020204020204" pitchFamily="34" charset="-122"/>
                <a:ea typeface="微软雅黑" panose="020B0503020204020204" pitchFamily="34" charset="-122"/>
              </a:rPr>
              <a:t>用户。</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30" y="1471298"/>
            <a:ext cx="3467128" cy="249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6324554" y="3823886"/>
            <a:ext cx="1766830" cy="276999"/>
          </a:xfrm>
          <a:prstGeom prst="rect">
            <a:avLst/>
          </a:prstGeom>
        </p:spPr>
        <p:txBody>
          <a:bodyPr wrap="none">
            <a:spAutoFit/>
          </a:bodyPr>
          <a:lstStyle/>
          <a:p>
            <a:r>
              <a:rPr lang="zh-CN" altLang="en-US" sz="1200" dirty="0"/>
              <a:t>图 </a:t>
            </a:r>
            <a:r>
              <a:rPr lang="en-US" altLang="zh-CN" sz="1200" dirty="0"/>
              <a:t>6-5  </a:t>
            </a:r>
            <a:r>
              <a:rPr lang="zh-CN" altLang="en-US" sz="1200" dirty="0"/>
              <a:t>蜂窝系统示意图</a:t>
            </a:r>
          </a:p>
        </p:txBody>
      </p:sp>
    </p:spTree>
    <p:extLst>
      <p:ext uri="{BB962C8B-B14F-4D97-AF65-F5344CB8AC3E}">
        <p14:creationId xmlns:p14="http://schemas.microsoft.com/office/powerpoint/2010/main" val="6642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left)">
                                      <p:cBhvr>
                                        <p:cTn id="36" dur="500"/>
                                        <p:tgtEl>
                                          <p:spTgt spid="4">
                                            <p:txEl>
                                              <p:pRg st="3" end="3"/>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wipe(left)">
                                      <p:cBhvr>
                                        <p:cTn id="39" dur="500"/>
                                        <p:tgtEl>
                                          <p:spTgt spid="4">
                                            <p:txEl>
                                              <p:pRg st="4" end="4"/>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circle(in)">
                                      <p:cBhvr>
                                        <p:cTn id="45" dur="2000"/>
                                        <p:tgtEl>
                                          <p:spTgt spid="409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4098"/>
                                        </p:tgtEl>
                                      </p:cBhvr>
                                    </p:animEffect>
                                    <p:set>
                                      <p:cBhvr>
                                        <p:cTn id="53" dur="1" fill="hold">
                                          <p:stCondLst>
                                            <p:cond delay="499"/>
                                          </p:stCondLst>
                                        </p:cTn>
                                        <p:tgtEl>
                                          <p:spTgt spid="409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704" y="1066862"/>
            <a:ext cx="8229600" cy="1155694"/>
          </a:xfrm>
        </p:spPr>
        <p:txBody>
          <a:bodyPr/>
          <a:lstStyle/>
          <a:p>
            <a:r>
              <a:rPr lang="en-US" altLang="zh-CN" sz="4800" dirty="0" smtClean="0">
                <a:solidFill>
                  <a:srgbClr val="0070C0"/>
                </a:solidFill>
                <a:latin typeface="楷体" panose="02010609060101010101" pitchFamily="49" charset="-122"/>
                <a:ea typeface="楷体" panose="02010609060101010101" pitchFamily="49" charset="-122"/>
              </a:rPr>
              <a:t>6.2</a:t>
            </a:r>
            <a:r>
              <a:rPr lang="zh-CN" altLang="en-US" sz="4800" dirty="0" smtClean="0">
                <a:solidFill>
                  <a:srgbClr val="0070C0"/>
                </a:solidFill>
                <a:latin typeface="楷体" panose="02010609060101010101" pitchFamily="49" charset="-122"/>
                <a:ea typeface="楷体" panose="02010609060101010101" pitchFamily="49" charset="-122"/>
              </a:rPr>
              <a:t>计算机网络</a:t>
            </a:r>
            <a:r>
              <a:rPr lang="zh-CN" altLang="en-US" sz="4800" dirty="0">
                <a:solidFill>
                  <a:srgbClr val="0070C0"/>
                </a:solidFill>
                <a:latin typeface="楷体" panose="02010609060101010101" pitchFamily="49" charset="-122"/>
                <a:ea typeface="楷体" panose="02010609060101010101" pitchFamily="49" charset="-122"/>
              </a:rPr>
              <a:t>基础</a:t>
            </a:r>
            <a:br>
              <a:rPr lang="zh-CN" altLang="en-US" sz="4800" dirty="0">
                <a:solidFill>
                  <a:srgbClr val="0070C0"/>
                </a:solidFill>
                <a:latin typeface="楷体" panose="02010609060101010101" pitchFamily="49" charset="-122"/>
                <a:ea typeface="楷体" panose="02010609060101010101" pitchFamily="49" charset="-122"/>
              </a:rPr>
            </a:br>
            <a:endParaRPr lang="zh-CN" altLang="en-US" sz="4800" dirty="0">
              <a:solidFill>
                <a:srgbClr val="0070C0"/>
              </a:solidFill>
              <a:latin typeface="楷体" panose="02010609060101010101" pitchFamily="49" charset="-122"/>
              <a:ea typeface="楷体" panose="02010609060101010101" pitchFamily="49" charset="-122"/>
            </a:endParaRPr>
          </a:p>
        </p:txBody>
      </p:sp>
      <p:sp>
        <p:nvSpPr>
          <p:cNvPr id="6147" name="Rectangle 3"/>
          <p:cNvSpPr>
            <a:spLocks noGrp="1" noChangeArrowheads="1"/>
          </p:cNvSpPr>
          <p:nvPr>
            <p:ph type="body" sz="half" idx="1"/>
          </p:nvPr>
        </p:nvSpPr>
        <p:spPr>
          <a:xfrm>
            <a:off x="914496" y="2209832"/>
            <a:ext cx="7378700" cy="2971722"/>
          </a:xfrm>
        </p:spPr>
        <p:txBody>
          <a:bodyPr/>
          <a:lstStyle/>
          <a:p>
            <a:pPr>
              <a:buSzPct val="90000"/>
            </a:pPr>
            <a:r>
              <a:rPr lang="en-US" altLang="zh-CN" sz="3600" b="1" dirty="0">
                <a:latin typeface="黑体" panose="02010609060101010101" pitchFamily="49" charset="-122"/>
                <a:ea typeface="黑体" panose="02010609060101010101" pitchFamily="49" charset="-122"/>
              </a:rPr>
              <a:t>1</a:t>
            </a:r>
            <a:r>
              <a:rPr lang="en-US" altLang="zh-CN" sz="3600" b="1" dirty="0" smtClean="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计算机网络概述</a:t>
            </a:r>
          </a:p>
          <a:p>
            <a:pPr>
              <a:buSzPct val="90000"/>
            </a:pPr>
            <a:r>
              <a:rPr lang="en-US" altLang="zh-CN" sz="3600" b="1" dirty="0" smtClean="0">
                <a:latin typeface="黑体" panose="02010609060101010101" pitchFamily="49" charset="-122"/>
                <a:ea typeface="黑体" panose="02010609060101010101" pitchFamily="49" charset="-122"/>
              </a:rPr>
              <a:t>2</a:t>
            </a:r>
            <a:r>
              <a:rPr lang="en-US" altLang="zh-CN" sz="3600" b="1" dirty="0">
                <a:latin typeface="黑体" panose="02010609060101010101" pitchFamily="49" charset="-122"/>
                <a:ea typeface="黑体" panose="02010609060101010101" pitchFamily="49" charset="-122"/>
              </a:rPr>
              <a:t>.</a:t>
            </a:r>
            <a:r>
              <a:rPr lang="zh-CN" altLang="en-US" sz="3600" b="1" dirty="0" smtClean="0">
                <a:latin typeface="黑体" panose="02010609060101010101" pitchFamily="49" charset="-122"/>
                <a:ea typeface="黑体" panose="02010609060101010101" pitchFamily="49" charset="-122"/>
              </a:rPr>
              <a:t>计算机网络</a:t>
            </a:r>
            <a:r>
              <a:rPr lang="zh-CN" altLang="en-US" sz="3600" b="1" dirty="0">
                <a:latin typeface="黑体" panose="02010609060101010101" pitchFamily="49" charset="-122"/>
                <a:ea typeface="黑体" panose="02010609060101010101" pitchFamily="49" charset="-122"/>
              </a:rPr>
              <a:t>体系结构</a:t>
            </a:r>
          </a:p>
          <a:p>
            <a:pPr>
              <a:buSzPct val="90000"/>
            </a:pPr>
            <a:endParaRPr lang="zh-CN" altLang="en-US" sz="3600" b="1" dirty="0">
              <a:latin typeface="黑体" panose="02010609060101010101" pitchFamily="49" charset="-122"/>
              <a:ea typeface="黑体" panose="02010609060101010101" pitchFamily="49" charset="-122"/>
            </a:endParaRPr>
          </a:p>
          <a:p>
            <a:pPr>
              <a:buSzPct val="90000"/>
            </a:pPr>
            <a:endParaRPr lang="zh-CN" altLang="en-US" sz="3600" b="1" dirty="0">
              <a:latin typeface="黑体" panose="02010609060101010101" pitchFamily="49" charset="-122"/>
              <a:ea typeface="黑体" panose="02010609060101010101" pitchFamily="49" charset="-122"/>
            </a:endParaRPr>
          </a:p>
          <a:p>
            <a:pPr>
              <a:buSzPct val="90000"/>
            </a:pPr>
            <a:endParaRPr lang="en-US" altLang="zh-CN" sz="3600" b="1" dirty="0">
              <a:latin typeface="黑体" panose="02010609060101010101" pitchFamily="49" charset="-122"/>
              <a:ea typeface="黑体" panose="02010609060101010101" pitchFamily="49" charset="-122"/>
            </a:endParaRPr>
          </a:p>
          <a:p>
            <a:pPr lvl="1"/>
            <a:endParaRPr lang="en-US" altLang="zh-CN" sz="1600" dirty="0" smtClean="0">
              <a:ea typeface="宋体" panose="02010600030101010101" pitchFamily="2" charset="-122"/>
            </a:endParaRPr>
          </a:p>
        </p:txBody>
      </p:sp>
    </p:spTree>
    <p:extLst>
      <p:ext uri="{BB962C8B-B14F-4D97-AF65-F5344CB8AC3E}">
        <p14:creationId xmlns:p14="http://schemas.microsoft.com/office/powerpoint/2010/main" val="17834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wipe(left)">
                                      <p:cBhvr>
                                        <p:cTn id="10"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506" y="914466"/>
            <a:ext cx="8229600" cy="927100"/>
          </a:xfrm>
        </p:spPr>
        <p:txBody>
          <a:bodyPr/>
          <a:lstStyle/>
          <a:p>
            <a:r>
              <a:rPr lang="en-US" altLang="zh-CN" sz="3600" dirty="0" smtClean="0">
                <a:latin typeface="黑体" panose="02010609060101010101" pitchFamily="49" charset="-122"/>
                <a:ea typeface="黑体" panose="02010609060101010101" pitchFamily="49" charset="-122"/>
              </a:rPr>
              <a:t>6.2.1</a:t>
            </a:r>
            <a:r>
              <a:rPr lang="zh-CN" altLang="en-US" sz="3600" dirty="0" smtClean="0">
                <a:latin typeface="黑体" panose="02010609060101010101" pitchFamily="49" charset="-122"/>
                <a:ea typeface="黑体" panose="02010609060101010101" pitchFamily="49" charset="-122"/>
              </a:rPr>
              <a:t>计算机网络</a:t>
            </a:r>
            <a:r>
              <a:rPr lang="zh-CN" altLang="en-US" sz="3600" dirty="0">
                <a:latin typeface="黑体" panose="02010609060101010101" pitchFamily="49" charset="-122"/>
                <a:ea typeface="黑体" panose="02010609060101010101" pitchFamily="49" charset="-122"/>
              </a:rPr>
              <a:t>概述</a:t>
            </a:r>
            <a:br>
              <a:rPr lang="zh-CN" altLang="en-US" sz="3600" dirty="0">
                <a:latin typeface="黑体" panose="02010609060101010101" pitchFamily="49" charset="-122"/>
                <a:ea typeface="黑体" panose="02010609060101010101" pitchFamily="49" charset="-122"/>
              </a:rPr>
            </a:br>
            <a:endParaRPr lang="zh-CN" altLang="en-US" sz="3600"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lstStyle/>
          <a:p>
            <a:r>
              <a:rPr lang="en-US" altLang="zh-CN" sz="2400" b="1" dirty="0">
                <a:solidFill>
                  <a:srgbClr val="0070C0"/>
                </a:solidFill>
                <a:latin typeface="微软雅黑" panose="020B0503020204020204" pitchFamily="34" charset="-122"/>
                <a:ea typeface="微软雅黑" panose="020B0503020204020204" pitchFamily="34" charset="-122"/>
              </a:rPr>
              <a:t>1. </a:t>
            </a:r>
            <a:r>
              <a:rPr lang="zh-CN" altLang="en-US" sz="2400" b="1" dirty="0">
                <a:solidFill>
                  <a:srgbClr val="0070C0"/>
                </a:solidFill>
                <a:latin typeface="微软雅黑" panose="020B0503020204020204" pitchFamily="34" charset="-122"/>
                <a:ea typeface="微软雅黑" panose="020B0503020204020204" pitchFamily="34" charset="-122"/>
              </a:rPr>
              <a:t>计算机网络的</a:t>
            </a:r>
            <a:r>
              <a:rPr lang="zh-CN" altLang="en-US" sz="2400" b="1" dirty="0" smtClean="0">
                <a:solidFill>
                  <a:srgbClr val="0070C0"/>
                </a:solidFill>
                <a:latin typeface="微软雅黑" panose="020B0503020204020204" pitchFamily="34" charset="-122"/>
                <a:ea typeface="微软雅黑" panose="020B0503020204020204" pitchFamily="34" charset="-122"/>
              </a:rPr>
              <a:t>概念</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rPr>
              <a:t>网络由</a:t>
            </a:r>
            <a:r>
              <a:rPr lang="zh-CN" altLang="en-US" sz="2400" dirty="0">
                <a:latin typeface="微软雅黑" panose="020B0503020204020204" pitchFamily="34" charset="-122"/>
                <a:ea typeface="微软雅黑" panose="020B0503020204020204" pitchFamily="34" charset="-122"/>
              </a:rPr>
              <a:t>若干</a:t>
            </a:r>
            <a:r>
              <a:rPr lang="zh-CN" altLang="en-US" sz="2400" b="1" dirty="0">
                <a:solidFill>
                  <a:srgbClr val="C00000"/>
                </a:solidFill>
                <a:latin typeface="微软雅黑" panose="020B0503020204020204" pitchFamily="34" charset="-122"/>
                <a:ea typeface="微软雅黑" panose="020B0503020204020204" pitchFamily="34" charset="-122"/>
              </a:rPr>
              <a:t>节点</a:t>
            </a:r>
            <a:r>
              <a:rPr lang="zh-CN" altLang="en-US" sz="2400" dirty="0" smtClean="0">
                <a:latin typeface="微软雅黑" panose="020B0503020204020204" pitchFamily="34" charset="-122"/>
                <a:ea typeface="微软雅黑" panose="020B0503020204020204" pitchFamily="34" charset="-122"/>
              </a:rPr>
              <a:t>和</a:t>
            </a:r>
            <a:r>
              <a:rPr lang="zh-CN" altLang="en-US" sz="2400" dirty="0">
                <a:latin typeface="微软雅黑" panose="020B0503020204020204" pitchFamily="34" charset="-122"/>
                <a:ea typeface="微软雅黑" panose="020B0503020204020204" pitchFamily="34" charset="-122"/>
              </a:rPr>
              <a:t>连接这些节点的</a:t>
            </a:r>
            <a:r>
              <a:rPr lang="zh-CN" altLang="en-US" sz="2400" b="1" dirty="0">
                <a:solidFill>
                  <a:srgbClr val="C00000"/>
                </a:solidFill>
                <a:latin typeface="微软雅黑" panose="020B0503020204020204" pitchFamily="34" charset="-122"/>
                <a:ea typeface="微软雅黑" panose="020B0503020204020204" pitchFamily="34" charset="-122"/>
              </a:rPr>
              <a:t>链路</a:t>
            </a:r>
            <a:r>
              <a:rPr lang="zh-CN" altLang="en-US" sz="2400" dirty="0" smtClean="0">
                <a:latin typeface="微软雅黑" panose="020B0503020204020204" pitchFamily="34" charset="-122"/>
                <a:ea typeface="微软雅黑" panose="020B0503020204020204" pitchFamily="34" charset="-122"/>
              </a:rPr>
              <a:t>组成</a:t>
            </a:r>
            <a:r>
              <a:rPr lang="zh-CN" altLang="en-US" sz="2400" dirty="0">
                <a:latin typeface="微软雅黑" panose="020B0503020204020204" pitchFamily="34" charset="-122"/>
                <a:ea typeface="微软雅黑" panose="020B0503020204020204" pitchFamily="34" charset="-122"/>
              </a:rPr>
              <a:t>。网络中的节点可以</a:t>
            </a:r>
            <a:r>
              <a:rPr lang="zh-CN" altLang="en-US" sz="2400" dirty="0" smtClean="0">
                <a:latin typeface="微软雅黑" panose="020B0503020204020204" pitchFamily="34" charset="-122"/>
                <a:ea typeface="微软雅黑" panose="020B0503020204020204" pitchFamily="34" charset="-122"/>
              </a:rPr>
              <a:t>是</a:t>
            </a:r>
            <a:r>
              <a:rPr lang="zh-CN" altLang="en-US" sz="2400" b="1" dirty="0" smtClean="0">
                <a:solidFill>
                  <a:srgbClr val="C00000"/>
                </a:solidFill>
                <a:latin typeface="微软雅黑" panose="020B0503020204020204" pitchFamily="34" charset="-122"/>
                <a:ea typeface="微软雅黑" panose="020B0503020204020204" pitchFamily="34" charset="-122"/>
              </a:rPr>
              <a:t>计算机</a:t>
            </a:r>
            <a:r>
              <a:rPr lang="zh-CN" altLang="en-US" sz="2400" dirty="0">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集线器</a:t>
            </a:r>
            <a:r>
              <a:rPr lang="zh-CN" altLang="en-US" sz="2400" dirty="0">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交换机</a:t>
            </a:r>
            <a:r>
              <a:rPr lang="zh-CN" altLang="en-US" sz="2400" dirty="0">
                <a:latin typeface="微软雅黑" panose="020B0503020204020204" pitchFamily="34" charset="-122"/>
                <a:ea typeface="微软雅黑" panose="020B0503020204020204" pitchFamily="34" charset="-122"/>
              </a:rPr>
              <a:t>或</a:t>
            </a:r>
            <a:r>
              <a:rPr lang="zh-CN" altLang="en-US" sz="2400" b="1" dirty="0">
                <a:solidFill>
                  <a:srgbClr val="C00000"/>
                </a:solidFill>
                <a:latin typeface="微软雅黑" panose="020B0503020204020204" pitchFamily="34" charset="-122"/>
                <a:ea typeface="微软雅黑" panose="020B0503020204020204" pitchFamily="34" charset="-122"/>
              </a:rPr>
              <a:t>路由器</a:t>
            </a:r>
            <a:r>
              <a:rPr lang="zh-CN" altLang="en-US" sz="2400" dirty="0">
                <a:latin typeface="微软雅黑" panose="020B0503020204020204" pitchFamily="34" charset="-122"/>
                <a:ea typeface="微软雅黑" panose="020B0503020204020204" pitchFamily="34" charset="-122"/>
              </a:rPr>
              <a:t>等</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rPr>
              <a:t>计算机网络</a:t>
            </a:r>
            <a:r>
              <a:rPr lang="zh-CN" altLang="en-US" sz="2400" dirty="0">
                <a:latin typeface="微软雅黑" panose="020B0503020204020204" pitchFamily="34" charset="-122"/>
                <a:ea typeface="微软雅黑" panose="020B0503020204020204" pitchFamily="34" charset="-122"/>
              </a:rPr>
              <a:t>，就是利用</a:t>
            </a:r>
            <a:r>
              <a:rPr lang="zh-CN" altLang="en-US" sz="2400" b="1" dirty="0">
                <a:solidFill>
                  <a:srgbClr val="C00000"/>
                </a:solidFill>
                <a:latin typeface="微软雅黑" panose="020B0503020204020204" pitchFamily="34" charset="-122"/>
                <a:ea typeface="微软雅黑" panose="020B0503020204020204" pitchFamily="34" charset="-122"/>
              </a:rPr>
              <a:t>通信设备</a:t>
            </a:r>
            <a:r>
              <a:rPr lang="zh-CN" altLang="en-US" sz="2400" dirty="0">
                <a:latin typeface="微软雅黑" panose="020B0503020204020204" pitchFamily="34" charset="-122"/>
                <a:ea typeface="微软雅黑" panose="020B0503020204020204" pitchFamily="34" charset="-122"/>
              </a:rPr>
              <a:t>和</a:t>
            </a:r>
            <a:r>
              <a:rPr lang="zh-CN" altLang="en-US" sz="2400" b="1" dirty="0">
                <a:solidFill>
                  <a:srgbClr val="C00000"/>
                </a:solidFill>
                <a:latin typeface="微软雅黑" panose="020B0503020204020204" pitchFamily="34" charset="-122"/>
                <a:ea typeface="微软雅黑" panose="020B0503020204020204" pitchFamily="34" charset="-122"/>
              </a:rPr>
              <a:t>线路</a:t>
            </a:r>
            <a:r>
              <a:rPr lang="zh-CN" altLang="en-US" sz="2400" dirty="0">
                <a:latin typeface="微软雅黑" panose="020B0503020204020204" pitchFamily="34" charset="-122"/>
                <a:ea typeface="微软雅黑" panose="020B0503020204020204" pitchFamily="34" charset="-122"/>
              </a:rPr>
              <a:t>，将处于不同地理位置的具有独立功能的两台</a:t>
            </a:r>
            <a:r>
              <a:rPr lang="zh-CN" altLang="en-US" sz="2400" dirty="0" smtClean="0">
                <a:latin typeface="微软雅黑" panose="020B0503020204020204" pitchFamily="34" charset="-122"/>
                <a:ea typeface="微软雅黑" panose="020B0503020204020204" pitchFamily="34" charset="-122"/>
              </a:rPr>
              <a:t>或两</a:t>
            </a:r>
            <a:r>
              <a:rPr lang="zh-CN" altLang="en-US" sz="2400" dirty="0">
                <a:latin typeface="微软雅黑" panose="020B0503020204020204" pitchFamily="34" charset="-122"/>
                <a:ea typeface="微软雅黑" panose="020B0503020204020204" pitchFamily="34" charset="-122"/>
              </a:rPr>
              <a:t>台以上的</a:t>
            </a:r>
            <a:r>
              <a:rPr lang="zh-CN" altLang="en-US" sz="2400" b="1" dirty="0">
                <a:solidFill>
                  <a:srgbClr val="C00000"/>
                </a:solidFill>
                <a:latin typeface="微软雅黑" panose="020B0503020204020204" pitchFamily="34" charset="-122"/>
                <a:ea typeface="微软雅黑" panose="020B0503020204020204" pitchFamily="34" charset="-122"/>
              </a:rPr>
              <a:t>计算机</a:t>
            </a:r>
            <a:r>
              <a:rPr lang="zh-CN" altLang="en-US" sz="2400" dirty="0">
                <a:latin typeface="微软雅黑" panose="020B0503020204020204" pitchFamily="34" charset="-122"/>
                <a:ea typeface="微软雅黑" panose="020B0503020204020204" pitchFamily="34" charset="-122"/>
              </a:rPr>
              <a:t>相互连接起来，在功能完善的</a:t>
            </a:r>
            <a:r>
              <a:rPr lang="zh-CN" altLang="en-US" sz="2400" b="1" dirty="0">
                <a:solidFill>
                  <a:srgbClr val="C00000"/>
                </a:solidFill>
                <a:latin typeface="微软雅黑" panose="020B0503020204020204" pitchFamily="34" charset="-122"/>
                <a:ea typeface="微软雅黑" panose="020B0503020204020204" pitchFamily="34" charset="-122"/>
              </a:rPr>
              <a:t>网络软件</a:t>
            </a:r>
            <a:r>
              <a:rPr lang="zh-CN" altLang="en-US" sz="2400" dirty="0">
                <a:latin typeface="微软雅黑" panose="020B0503020204020204" pitchFamily="34" charset="-122"/>
                <a:ea typeface="微软雅黑" panose="020B0503020204020204" pitchFamily="34" charset="-122"/>
              </a:rPr>
              <a:t>（网络通信协议、信息交换方式和</a:t>
            </a:r>
            <a:r>
              <a:rPr lang="zh-CN" altLang="en-US" sz="2400" dirty="0" smtClean="0">
                <a:latin typeface="微软雅黑" panose="020B0503020204020204" pitchFamily="34" charset="-122"/>
                <a:ea typeface="微软雅黑" panose="020B0503020204020204" pitchFamily="34" charset="-122"/>
              </a:rPr>
              <a:t>网络操作系统</a:t>
            </a:r>
            <a:r>
              <a:rPr lang="zh-CN" altLang="en-US" sz="2400" dirty="0">
                <a:latin typeface="微软雅黑" panose="020B0503020204020204" pitchFamily="34" charset="-122"/>
                <a:ea typeface="微软雅黑" panose="020B0503020204020204" pitchFamily="34" charset="-122"/>
              </a:rPr>
              <a:t>）的运行支持下，实现</a:t>
            </a:r>
            <a:r>
              <a:rPr lang="zh-CN" altLang="en-US" sz="2400" b="1" dirty="0">
                <a:solidFill>
                  <a:srgbClr val="C00000"/>
                </a:solidFill>
                <a:latin typeface="微软雅黑" panose="020B0503020204020204" pitchFamily="34" charset="-122"/>
                <a:ea typeface="微软雅黑" panose="020B0503020204020204" pitchFamily="34" charset="-122"/>
              </a:rPr>
              <a:t>网络资源共享</a:t>
            </a:r>
            <a:r>
              <a:rPr lang="zh-CN" altLang="en-US" sz="2400" dirty="0">
                <a:latin typeface="微软雅黑" panose="020B0503020204020204" pitchFamily="34" charset="-122"/>
                <a:ea typeface="微软雅黑" panose="020B0503020204020204" pitchFamily="34" charset="-122"/>
              </a:rPr>
              <a:t>和</a:t>
            </a:r>
            <a:r>
              <a:rPr lang="zh-CN" altLang="en-US" sz="2400" b="1" dirty="0">
                <a:solidFill>
                  <a:srgbClr val="C00000"/>
                </a:solidFill>
                <a:latin typeface="微软雅黑" panose="020B0503020204020204" pitchFamily="34" charset="-122"/>
                <a:ea typeface="微软雅黑" panose="020B0503020204020204" pitchFamily="34" charset="-122"/>
              </a:rPr>
              <a:t>信息传递</a:t>
            </a:r>
            <a:r>
              <a:rPr lang="zh-CN" altLang="en-US" sz="2400" dirty="0">
                <a:latin typeface="微软雅黑" panose="020B0503020204020204" pitchFamily="34" charset="-122"/>
                <a:ea typeface="微软雅黑" panose="020B0503020204020204" pitchFamily="34" charset="-122"/>
              </a:rPr>
              <a:t>的系统。</a:t>
            </a:r>
          </a:p>
          <a:p>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9546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533476"/>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2. </a:t>
            </a:r>
            <a:r>
              <a:rPr lang="zh-CN" altLang="en-US" sz="2400" dirty="0">
                <a:solidFill>
                  <a:srgbClr val="0070C0"/>
                </a:solidFill>
                <a:latin typeface="微软雅黑" panose="020B0503020204020204" pitchFamily="34" charset="-122"/>
                <a:ea typeface="微软雅黑" panose="020B0503020204020204" pitchFamily="34" charset="-122"/>
              </a:rPr>
              <a:t>因特网发展的三个阶段</a:t>
            </a:r>
            <a:r>
              <a:rPr lang="zh-CN" altLang="en-US" sz="2400" dirty="0">
                <a:solidFill>
                  <a:schemeClr val="tx1"/>
                </a:solidFill>
                <a:latin typeface="微软雅黑" panose="020B0503020204020204" pitchFamily="34" charset="-122"/>
                <a:ea typeface="微软雅黑" panose="020B0503020204020204" pitchFamily="34" charset="-122"/>
              </a:rPr>
              <a:t/>
            </a:r>
            <a:br>
              <a:rPr lang="zh-CN" altLang="en-US" sz="2400" dirty="0">
                <a:solidFill>
                  <a:schemeClr val="tx1"/>
                </a:solidFill>
                <a:latin typeface="微软雅黑" panose="020B0503020204020204" pitchFamily="34" charset="-122"/>
                <a:ea typeface="微软雅黑" panose="020B0503020204020204" pitchFamily="34" charset="-122"/>
              </a:rPr>
            </a:b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1295456"/>
            <a:ext cx="8229600" cy="4830707"/>
          </a:xfrm>
        </p:spPr>
        <p:txBody>
          <a:bodyPr/>
          <a:lstStyle/>
          <a:p>
            <a:r>
              <a:rPr lang="zh-CN" altLang="en-US" sz="2400" dirty="0">
                <a:solidFill>
                  <a:srgbClr val="002060"/>
                </a:solidFill>
                <a:latin typeface="微软雅黑" panose="020B0503020204020204" pitchFamily="34" charset="-122"/>
                <a:ea typeface="微软雅黑" panose="020B0503020204020204" pitchFamily="34" charset="-122"/>
              </a:rPr>
              <a:t>第一阶段：从单个网络 </a:t>
            </a:r>
            <a:r>
              <a:rPr lang="en-US" altLang="zh-CN" sz="2400" dirty="0">
                <a:solidFill>
                  <a:srgbClr val="002060"/>
                </a:solidFill>
                <a:latin typeface="微软雅黑" panose="020B0503020204020204" pitchFamily="34" charset="-122"/>
                <a:ea typeface="微软雅黑" panose="020B0503020204020204" pitchFamily="34" charset="-122"/>
              </a:rPr>
              <a:t>ARPANET </a:t>
            </a:r>
            <a:r>
              <a:rPr lang="zh-CN" altLang="en-US" sz="2400" dirty="0">
                <a:solidFill>
                  <a:srgbClr val="002060"/>
                </a:solidFill>
                <a:latin typeface="微软雅黑" panose="020B0503020204020204" pitchFamily="34" charset="-122"/>
                <a:ea typeface="微软雅黑" panose="020B0503020204020204" pitchFamily="34" charset="-122"/>
              </a:rPr>
              <a:t>向互联网发展</a:t>
            </a:r>
            <a:r>
              <a:rPr lang="zh-CN" altLang="en-US" sz="2400" dirty="0" smtClean="0">
                <a:solidFill>
                  <a:srgbClr val="002060"/>
                </a:solidFill>
                <a:latin typeface="微软雅黑" panose="020B0503020204020204" pitchFamily="34" charset="-122"/>
                <a:ea typeface="微软雅黑" panose="020B0503020204020204" pitchFamily="34" charset="-122"/>
              </a:rPr>
              <a:t>。</a:t>
            </a:r>
            <a:endParaRPr lang="en-US" altLang="zh-CN" sz="2400" dirty="0" smtClean="0">
              <a:solidFill>
                <a:srgbClr val="002060"/>
              </a:solidFill>
              <a:latin typeface="微软雅黑" panose="020B0503020204020204" pitchFamily="34" charset="-122"/>
              <a:ea typeface="微软雅黑" panose="020B0503020204020204" pitchFamily="34" charset="-122"/>
            </a:endParaRPr>
          </a:p>
          <a:p>
            <a:pPr marL="0" indent="0">
              <a:buNone/>
            </a:pPr>
            <a:r>
              <a:rPr lang="en-US" altLang="zh-CN" sz="24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1969 </a:t>
            </a:r>
            <a:r>
              <a:rPr lang="zh-CN" altLang="en-US" sz="2000" dirty="0">
                <a:latin typeface="微软雅黑" panose="020B0503020204020204" pitchFamily="34" charset="-122"/>
                <a:ea typeface="微软雅黑" panose="020B0503020204020204" pitchFamily="34" charset="-122"/>
              </a:rPr>
              <a:t>年，美国国防部创建的 </a:t>
            </a:r>
            <a:r>
              <a:rPr lang="en-US" altLang="zh-CN" sz="2000" dirty="0" smtClean="0">
                <a:latin typeface="微软雅黑" panose="020B0503020204020204" pitchFamily="34" charset="-122"/>
                <a:ea typeface="微软雅黑" panose="020B0503020204020204" pitchFamily="34" charset="-122"/>
              </a:rPr>
              <a:t>ARPANET</a:t>
            </a:r>
            <a:r>
              <a:rPr lang="zh-CN" altLang="en-US"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0" indent="0">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1983 </a:t>
            </a:r>
            <a:r>
              <a:rPr lang="zh-CN" altLang="en-US" sz="2000" dirty="0">
                <a:latin typeface="微软雅黑" panose="020B0503020204020204" pitchFamily="34" charset="-122"/>
                <a:ea typeface="微软雅黑" panose="020B0503020204020204" pitchFamily="34" charset="-122"/>
              </a:rPr>
              <a:t>年</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TCP/IP </a:t>
            </a:r>
            <a:r>
              <a:rPr lang="zh-CN" altLang="en-US" sz="2000" dirty="0">
                <a:latin typeface="微软雅黑" panose="020B0503020204020204" pitchFamily="34" charset="-122"/>
                <a:ea typeface="微软雅黑" panose="020B0503020204020204" pitchFamily="34" charset="-122"/>
              </a:rPr>
              <a:t>协议成为 </a:t>
            </a:r>
            <a:r>
              <a:rPr lang="en-US" altLang="zh-CN" sz="2000" dirty="0">
                <a:latin typeface="微软雅黑" panose="020B0503020204020204" pitchFamily="34" charset="-122"/>
                <a:ea typeface="微软雅黑" panose="020B0503020204020204" pitchFamily="34" charset="-122"/>
              </a:rPr>
              <a:t>ARPANET </a:t>
            </a:r>
            <a:r>
              <a:rPr lang="zh-CN" altLang="en-US" sz="2000" dirty="0" smtClean="0">
                <a:latin typeface="微软雅黑" panose="020B0503020204020204" pitchFamily="34" charset="-122"/>
                <a:ea typeface="微软雅黑" panose="020B0503020204020204" pitchFamily="34" charset="-122"/>
              </a:rPr>
              <a:t>上的标准</a:t>
            </a:r>
            <a:r>
              <a:rPr lang="zh-CN" altLang="en-US" sz="2000" dirty="0">
                <a:latin typeface="微软雅黑" panose="020B0503020204020204" pitchFamily="34" charset="-122"/>
                <a:ea typeface="微软雅黑" panose="020B0503020204020204" pitchFamily="34" charset="-122"/>
              </a:rPr>
              <a:t>协议</a:t>
            </a:r>
            <a:r>
              <a:rPr lang="zh-CN" altLang="en-US" sz="2000" dirty="0" smtClean="0">
                <a:latin typeface="微软雅黑" panose="020B0503020204020204" pitchFamily="34" charset="-122"/>
                <a:ea typeface="微软雅黑" panose="020B0503020204020204" pitchFamily="34" charset="-122"/>
              </a:rPr>
              <a:t>，人们</a:t>
            </a:r>
            <a:r>
              <a:rPr lang="zh-CN" altLang="en-US" sz="2000" dirty="0">
                <a:latin typeface="微软雅黑" panose="020B0503020204020204" pitchFamily="34" charset="-122"/>
                <a:ea typeface="微软雅黑" panose="020B0503020204020204" pitchFamily="34" charset="-122"/>
              </a:rPr>
              <a:t>就</a:t>
            </a:r>
            <a:r>
              <a:rPr lang="zh-CN" altLang="en-US" sz="2000" dirty="0" smtClean="0">
                <a:latin typeface="微软雅黑" panose="020B0503020204020204" pitchFamily="34" charset="-122"/>
                <a:ea typeface="微软雅黑" panose="020B0503020204020204" pitchFamily="34" charset="-122"/>
              </a:rPr>
              <a:t>把</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zh-CN" altLang="en-US" sz="2000"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1983 </a:t>
            </a:r>
            <a:r>
              <a:rPr lang="zh-CN" altLang="en-US" sz="2000" dirty="0">
                <a:latin typeface="微软雅黑" panose="020B0503020204020204" pitchFamily="34" charset="-122"/>
                <a:ea typeface="微软雅黑" panose="020B0503020204020204" pitchFamily="34" charset="-122"/>
              </a:rPr>
              <a:t>年作为因特网的诞生时间。</a:t>
            </a:r>
            <a:endParaRPr lang="en-US" altLang="zh-CN" sz="2000" dirty="0" smtClean="0">
              <a:latin typeface="微软雅黑" panose="020B0503020204020204" pitchFamily="34" charset="-122"/>
              <a:ea typeface="微软雅黑" panose="020B0503020204020204" pitchFamily="34" charset="-122"/>
            </a:endParaRPr>
          </a:p>
          <a:p>
            <a:r>
              <a:rPr lang="zh-CN" altLang="en-US" sz="2400" dirty="0">
                <a:solidFill>
                  <a:srgbClr val="002060"/>
                </a:solidFill>
                <a:latin typeface="微软雅黑" panose="020B0503020204020204" pitchFamily="34" charset="-122"/>
                <a:ea typeface="微软雅黑" panose="020B0503020204020204" pitchFamily="34" charset="-122"/>
              </a:rPr>
              <a:t>第二阶段：逐步建成了三级结构的因特网。</a:t>
            </a:r>
            <a:endParaRPr lang="en-US" altLang="zh-CN" sz="2400" dirty="0">
              <a:solidFill>
                <a:srgbClr val="002060"/>
              </a:solidFill>
              <a:latin typeface="微软雅黑" panose="020B0503020204020204" pitchFamily="34" charset="-122"/>
              <a:ea typeface="微软雅黑" panose="020B0503020204020204" pitchFamily="34" charset="-122"/>
            </a:endParaRPr>
          </a:p>
          <a:p>
            <a:pPr marL="0" indent="0">
              <a:buNone/>
            </a:pPr>
            <a:r>
              <a:rPr lang="en-US" altLang="zh-CN" sz="24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1985 </a:t>
            </a:r>
            <a:r>
              <a:rPr lang="zh-CN" altLang="en-US" sz="2000" dirty="0">
                <a:latin typeface="微软雅黑" panose="020B0503020204020204" pitchFamily="34" charset="-122"/>
                <a:ea typeface="微软雅黑" panose="020B0503020204020204" pitchFamily="34" charset="-122"/>
              </a:rPr>
              <a:t>年起，美国国家科学基金会</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NSF</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开始建设计算 机</a:t>
            </a:r>
            <a:r>
              <a:rPr lang="zh-CN" altLang="en-US" sz="2000" dirty="0">
                <a:latin typeface="微软雅黑" panose="020B0503020204020204" pitchFamily="34" charset="-122"/>
                <a:ea typeface="微软雅黑" panose="020B0503020204020204" pitchFamily="34" charset="-122"/>
              </a:rPr>
              <a:t>网络，</a:t>
            </a:r>
            <a:r>
              <a:rPr lang="zh-CN" altLang="en-US" sz="2000" dirty="0" smtClean="0">
                <a:latin typeface="微软雅黑" panose="020B0503020204020204" pitchFamily="34" charset="-122"/>
                <a:ea typeface="微软雅黑" panose="020B0503020204020204" pitchFamily="34" charset="-122"/>
              </a:rPr>
              <a:t>即</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国家</a:t>
            </a:r>
            <a:r>
              <a:rPr lang="zh-CN" altLang="en-US" sz="2000" dirty="0">
                <a:latin typeface="微软雅黑" panose="020B0503020204020204" pitchFamily="34" charset="-122"/>
                <a:ea typeface="微软雅黑" panose="020B0503020204020204" pitchFamily="34" charset="-122"/>
              </a:rPr>
              <a:t>科学基金</a:t>
            </a:r>
            <a:r>
              <a:rPr lang="zh-CN" altLang="en-US" sz="2000" dirty="0" smtClean="0">
                <a:latin typeface="微软雅黑" panose="020B0503020204020204" pitchFamily="34" charset="-122"/>
                <a:ea typeface="微软雅黑" panose="020B0503020204020204" pitchFamily="34" charset="-122"/>
              </a:rPr>
              <a:t>网</a:t>
            </a:r>
            <a:r>
              <a:rPr lang="en-US" altLang="zh-CN" sz="2000" dirty="0" smtClean="0">
                <a:latin typeface="微软雅黑" panose="020B0503020204020204" pitchFamily="34" charset="-122"/>
                <a:ea typeface="微软雅黑" panose="020B0503020204020204" pitchFamily="34" charset="-122"/>
              </a:rPr>
              <a:t>NSFNET</a:t>
            </a:r>
            <a:r>
              <a:rPr lang="zh-CN" altLang="en-US" sz="2000" dirty="0">
                <a:latin typeface="微软雅黑" panose="020B0503020204020204" pitchFamily="34" charset="-122"/>
                <a:ea typeface="微软雅黑" panose="020B0503020204020204" pitchFamily="34" charset="-122"/>
              </a:rPr>
              <a:t>。它是一个三级</a:t>
            </a:r>
            <a:r>
              <a:rPr lang="zh-CN" altLang="en-US" sz="2000" dirty="0" smtClean="0">
                <a:latin typeface="微软雅黑" panose="020B0503020204020204" pitchFamily="34" charset="-122"/>
                <a:ea typeface="微软雅黑" panose="020B0503020204020204" pitchFamily="34" charset="-122"/>
              </a:rPr>
              <a:t>计算机网络</a:t>
            </a:r>
            <a:r>
              <a:rPr lang="zh-CN" altLang="en-US" sz="2000" dirty="0">
                <a:latin typeface="微软雅黑" panose="020B0503020204020204" pitchFamily="34" charset="-122"/>
                <a:ea typeface="微软雅黑" panose="020B0503020204020204" pitchFamily="34" charset="-122"/>
              </a:rPr>
              <a:t>，分为主干网</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地区</a:t>
            </a:r>
            <a:r>
              <a:rPr lang="zh-CN" altLang="en-US" sz="2000" dirty="0">
                <a:latin typeface="微软雅黑" panose="020B0503020204020204" pitchFamily="34" charset="-122"/>
                <a:ea typeface="微软雅黑" panose="020B0503020204020204" pitchFamily="34" charset="-122"/>
              </a:rPr>
              <a:t>网和校园网（或企业网）。</a:t>
            </a:r>
            <a:endParaRPr lang="en-US" altLang="zh-CN" sz="2000" dirty="0" smtClean="0">
              <a:latin typeface="微软雅黑" panose="020B0503020204020204" pitchFamily="34" charset="-122"/>
              <a:ea typeface="微软雅黑" panose="020B0503020204020204" pitchFamily="34" charset="-122"/>
            </a:endParaRPr>
          </a:p>
          <a:p>
            <a:r>
              <a:rPr lang="zh-CN" altLang="en-US" sz="2400" dirty="0">
                <a:solidFill>
                  <a:srgbClr val="002060"/>
                </a:solidFill>
                <a:latin typeface="微软雅黑" panose="020B0503020204020204" pitchFamily="34" charset="-122"/>
                <a:ea typeface="微软雅黑" panose="020B0503020204020204" pitchFamily="34" charset="-122"/>
              </a:rPr>
              <a:t>第三阶段：逐渐形成了多层次因特网服务提供商</a:t>
            </a:r>
            <a:r>
              <a:rPr lang="en-US" altLang="zh-CN" sz="2400" dirty="0">
                <a:solidFill>
                  <a:srgbClr val="002060"/>
                </a:solidFill>
                <a:latin typeface="微软雅黑" panose="020B0503020204020204" pitchFamily="34" charset="-122"/>
                <a:ea typeface="微软雅黑" panose="020B0503020204020204" pitchFamily="34" charset="-122"/>
              </a:rPr>
              <a:t>ISP</a:t>
            </a:r>
            <a:r>
              <a:rPr lang="zh-CN" altLang="en-US" sz="2400" dirty="0">
                <a:solidFill>
                  <a:srgbClr val="002060"/>
                </a:solidFill>
                <a:latin typeface="微软雅黑" panose="020B0503020204020204" pitchFamily="34" charset="-122"/>
                <a:ea typeface="微软雅黑" panose="020B0503020204020204" pitchFamily="34" charset="-122"/>
              </a:rPr>
              <a:t>结构的因特网。</a:t>
            </a:r>
            <a:endParaRPr lang="en-US" altLang="zh-CN" sz="2400" dirty="0">
              <a:solidFill>
                <a:srgbClr val="002060"/>
              </a:solidFill>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从 </a:t>
            </a:r>
            <a:r>
              <a:rPr lang="en-US" altLang="zh-CN" sz="2000" dirty="0">
                <a:latin typeface="微软雅黑" panose="020B0503020204020204" pitchFamily="34" charset="-122"/>
                <a:ea typeface="微软雅黑" panose="020B0503020204020204" pitchFamily="34" charset="-122"/>
              </a:rPr>
              <a:t>1993 </a:t>
            </a:r>
            <a:r>
              <a:rPr lang="zh-CN" altLang="en-US" sz="2000" dirty="0">
                <a:latin typeface="微软雅黑" panose="020B0503020204020204" pitchFamily="34" charset="-122"/>
                <a:ea typeface="微软雅黑" panose="020B0503020204020204" pitchFamily="34" charset="-122"/>
              </a:rPr>
              <a:t>年开始</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NSFNET </a:t>
            </a:r>
            <a:r>
              <a:rPr lang="zh-CN" altLang="en-US" sz="2000" dirty="0">
                <a:latin typeface="微软雅黑" panose="020B0503020204020204" pitchFamily="34" charset="-122"/>
                <a:ea typeface="微软雅黑" panose="020B0503020204020204" pitchFamily="34" charset="-122"/>
              </a:rPr>
              <a:t>逐渐被若干商用的因特网</a:t>
            </a:r>
            <a:r>
              <a:rPr lang="zh-CN" altLang="en-US" sz="2000" dirty="0" smtClean="0">
                <a:latin typeface="微软雅黑" panose="020B0503020204020204" pitchFamily="34" charset="-122"/>
                <a:ea typeface="微软雅黑" panose="020B0503020204020204" pitchFamily="34" charset="-122"/>
              </a:rPr>
              <a:t>主干网</a:t>
            </a:r>
            <a:r>
              <a:rPr lang="zh-CN" altLang="en-US" sz="2000" dirty="0">
                <a:latin typeface="微软雅黑" panose="020B0503020204020204" pitchFamily="34" charset="-122"/>
                <a:ea typeface="微软雅黑" panose="020B0503020204020204" pitchFamily="34" charset="-122"/>
              </a:rPr>
              <a:t>替代</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政</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府机构</a:t>
            </a:r>
            <a:r>
              <a:rPr lang="zh-CN" altLang="en-US" sz="2000" dirty="0">
                <a:latin typeface="微软雅黑" panose="020B0503020204020204" pitchFamily="34" charset="-122"/>
                <a:ea typeface="微软雅黑" panose="020B0503020204020204" pitchFamily="34" charset="-122"/>
              </a:rPr>
              <a:t>不再负责因特网的运营，而是让各个 </a:t>
            </a:r>
            <a:r>
              <a:rPr lang="en-US" altLang="zh-CN" sz="2000" dirty="0">
                <a:latin typeface="微软雅黑" panose="020B0503020204020204" pitchFamily="34" charset="-122"/>
                <a:ea typeface="微软雅黑" panose="020B0503020204020204" pitchFamily="34" charset="-122"/>
              </a:rPr>
              <a:t>ISP </a:t>
            </a:r>
            <a:r>
              <a:rPr lang="zh-CN" altLang="en-US" sz="2000" dirty="0">
                <a:latin typeface="微软雅黑" panose="020B0503020204020204" pitchFamily="34" charset="-122"/>
                <a:ea typeface="微软雅黑" panose="020B0503020204020204" pitchFamily="34" charset="-122"/>
              </a:rPr>
              <a:t>来运营。</a:t>
            </a:r>
          </a:p>
        </p:txBody>
      </p:sp>
    </p:spTree>
    <p:extLst>
      <p:ext uri="{BB962C8B-B14F-4D97-AF65-F5344CB8AC3E}">
        <p14:creationId xmlns:p14="http://schemas.microsoft.com/office/powerpoint/2010/main" val="425076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left)">
                                      <p:cBhvr>
                                        <p:cTn id="38" dur="500"/>
                                        <p:tgtEl>
                                          <p:spTgt spid="3">
                                            <p:txEl>
                                              <p:pRg st="9" end="9"/>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left)">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506" y="533476"/>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3. </a:t>
            </a:r>
            <a:r>
              <a:rPr lang="zh-CN" altLang="en-US" sz="2400" dirty="0">
                <a:solidFill>
                  <a:srgbClr val="0070C0"/>
                </a:solidFill>
                <a:latin typeface="微软雅黑" panose="020B0503020204020204" pitchFamily="34" charset="-122"/>
                <a:ea typeface="微软雅黑" panose="020B0503020204020204" pitchFamily="34" charset="-122"/>
              </a:rPr>
              <a:t>计算机网络分类</a:t>
            </a:r>
            <a:r>
              <a:rPr lang="zh-CN" altLang="en-US" sz="2400" dirty="0">
                <a:solidFill>
                  <a:schemeClr val="tx1"/>
                </a:solidFill>
                <a:latin typeface="微软雅黑" panose="020B0503020204020204" pitchFamily="34" charset="-122"/>
                <a:ea typeface="微软雅黑" panose="020B0503020204020204" pitchFamily="34" charset="-122"/>
              </a:rPr>
              <a:t/>
            </a:r>
            <a:br>
              <a:rPr lang="zh-CN" altLang="en-US" sz="2400" dirty="0">
                <a:solidFill>
                  <a:schemeClr val="tx1"/>
                </a:solidFill>
                <a:latin typeface="微软雅黑" panose="020B0503020204020204" pitchFamily="34" charset="-122"/>
                <a:ea typeface="微软雅黑" panose="020B0503020204020204" pitchFamily="34" charset="-122"/>
              </a:rPr>
            </a:b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308" y="1094283"/>
            <a:ext cx="8229600" cy="505965"/>
          </a:xfrm>
        </p:spPr>
        <p:txBody>
          <a:bodyPr/>
          <a:lstStyle/>
          <a:p>
            <a:r>
              <a:rPr lang="zh-CN" altLang="en-US" sz="2400" dirty="0">
                <a:solidFill>
                  <a:srgbClr val="0070C0"/>
                </a:solidFill>
                <a:latin typeface="微软雅黑" panose="020B0503020204020204" pitchFamily="34" charset="-122"/>
                <a:ea typeface="微软雅黑" panose="020B0503020204020204" pitchFamily="34" charset="-122"/>
              </a:rPr>
              <a:t>（</a:t>
            </a:r>
            <a:r>
              <a:rPr lang="en-US" altLang="zh-CN" sz="2400" dirty="0">
                <a:solidFill>
                  <a:srgbClr val="0070C0"/>
                </a:solidFill>
                <a:latin typeface="微软雅黑" panose="020B0503020204020204" pitchFamily="34" charset="-122"/>
                <a:ea typeface="微软雅黑" panose="020B0503020204020204" pitchFamily="34" charset="-122"/>
              </a:rPr>
              <a:t>1</a:t>
            </a:r>
            <a:r>
              <a:rPr lang="zh-CN" altLang="en-US" sz="2400" dirty="0">
                <a:solidFill>
                  <a:srgbClr val="0070C0"/>
                </a:solidFill>
                <a:latin typeface="微软雅黑" panose="020B0503020204020204" pitchFamily="34" charset="-122"/>
                <a:ea typeface="微软雅黑" panose="020B0503020204020204" pitchFamily="34" charset="-122"/>
              </a:rPr>
              <a:t>） 按网络的作用范围分类</a:t>
            </a:r>
          </a:p>
          <a:p>
            <a:endParaRPr lang="zh-CN" altLang="en-US" sz="2400" dirty="0">
              <a:latin typeface="微软雅黑" panose="020B0503020204020204" pitchFamily="34" charset="-122"/>
              <a:ea typeface="微软雅黑" panose="020B0503020204020204" pitchFamily="34" charset="-122"/>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76" y="1600248"/>
            <a:ext cx="52673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819446" y="4710153"/>
            <a:ext cx="3733762" cy="276999"/>
          </a:xfrm>
          <a:prstGeom prst="rect">
            <a:avLst/>
          </a:prstGeom>
        </p:spPr>
        <p:txBody>
          <a:bodyPr wrap="square">
            <a:spAutoFit/>
          </a:bodyPr>
          <a:lstStyle/>
          <a:p>
            <a:r>
              <a:rPr lang="zh-CN" altLang="en-US" sz="1200" dirty="0"/>
              <a:t>图</a:t>
            </a:r>
            <a:r>
              <a:rPr lang="en-US" altLang="zh-CN" sz="1200" dirty="0"/>
              <a:t>6-6  </a:t>
            </a:r>
            <a:r>
              <a:rPr lang="zh-CN" altLang="en-US" sz="1200" dirty="0"/>
              <a:t>局域网、城域网</a:t>
            </a:r>
            <a:r>
              <a:rPr lang="zh-CN" altLang="en-US" sz="1200" dirty="0" smtClean="0"/>
              <a:t>、广域网</a:t>
            </a:r>
            <a:r>
              <a:rPr lang="zh-CN" altLang="en-US" sz="1200" dirty="0"/>
              <a:t>的关系</a:t>
            </a:r>
          </a:p>
        </p:txBody>
      </p:sp>
      <p:sp>
        <p:nvSpPr>
          <p:cNvPr id="5" name="TextBox 4"/>
          <p:cNvSpPr txBox="1"/>
          <p:nvPr/>
        </p:nvSpPr>
        <p:spPr>
          <a:xfrm>
            <a:off x="990694" y="4987152"/>
            <a:ext cx="716261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t>① </a:t>
            </a:r>
            <a:r>
              <a:rPr lang="zh-CN" altLang="en-US" dirty="0" smtClean="0"/>
              <a:t>局域网</a:t>
            </a:r>
            <a:endParaRPr lang="zh-CN" altLang="en-US" dirty="0"/>
          </a:p>
          <a:p>
            <a:r>
              <a:rPr lang="zh-CN" altLang="en-US" dirty="0"/>
              <a:t>局域网一般用微型计算机或工作站通过高速通信线路相连（</a:t>
            </a:r>
            <a:r>
              <a:rPr lang="zh-CN" altLang="en-US" dirty="0" smtClean="0"/>
              <a:t>速率</a:t>
            </a:r>
            <a:r>
              <a:rPr lang="zh-CN" altLang="en-US" dirty="0"/>
              <a:t>通常在 </a:t>
            </a:r>
            <a:r>
              <a:rPr lang="en-US" altLang="zh-CN" dirty="0"/>
              <a:t>10 Mb/s </a:t>
            </a:r>
            <a:r>
              <a:rPr lang="zh-CN" altLang="en-US" dirty="0"/>
              <a:t>以上），但地理上则局限在较小的范围内，如一</a:t>
            </a:r>
            <a:r>
              <a:rPr lang="zh-CN" altLang="en-US" dirty="0" smtClean="0"/>
              <a:t>个实验室</a:t>
            </a:r>
            <a:r>
              <a:rPr lang="zh-CN" altLang="en-US" dirty="0"/>
              <a:t>、一幢楼或一个校园内，距离一般在 </a:t>
            </a:r>
            <a:r>
              <a:rPr lang="en-US" altLang="zh-CN" dirty="0"/>
              <a:t>1 km </a:t>
            </a:r>
            <a:r>
              <a:rPr lang="zh-CN" altLang="en-US" dirty="0"/>
              <a:t>左右。局域网</a:t>
            </a:r>
            <a:r>
              <a:rPr lang="zh-CN" altLang="en-US" dirty="0" smtClean="0"/>
              <a:t>通常由</a:t>
            </a:r>
            <a:r>
              <a:rPr lang="zh-CN" altLang="en-US" dirty="0"/>
              <a:t>某个单位单独拥有、使用和维护。</a:t>
            </a:r>
          </a:p>
        </p:txBody>
      </p:sp>
      <p:sp>
        <p:nvSpPr>
          <p:cNvPr id="10" name="TextBox 9"/>
          <p:cNvSpPr txBox="1"/>
          <p:nvPr/>
        </p:nvSpPr>
        <p:spPr>
          <a:xfrm>
            <a:off x="990694" y="4987152"/>
            <a:ext cx="716261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t>② 城域网。</a:t>
            </a:r>
          </a:p>
          <a:p>
            <a:r>
              <a:rPr lang="zh-CN" altLang="en-US" dirty="0"/>
              <a:t>城域网的作用范围一般是一个城市，可以跨越几个街区甚至整个城市，其作用距离为 </a:t>
            </a:r>
            <a:r>
              <a:rPr lang="en-US" altLang="zh-CN" dirty="0"/>
              <a:t>5 </a:t>
            </a:r>
            <a:r>
              <a:rPr lang="zh-CN" altLang="en-US" dirty="0"/>
              <a:t>～ </a:t>
            </a:r>
            <a:r>
              <a:rPr lang="en-US" altLang="zh-CN" dirty="0" smtClean="0"/>
              <a:t>50 </a:t>
            </a:r>
            <a:r>
              <a:rPr lang="en-US" altLang="zh-CN" dirty="0"/>
              <a:t>km</a:t>
            </a:r>
            <a:r>
              <a:rPr lang="zh-CN" altLang="en-US" dirty="0"/>
              <a:t>。城域网通常作为城市骨干网，互连大量企业、机构和校园局域网。</a:t>
            </a:r>
          </a:p>
        </p:txBody>
      </p:sp>
      <p:sp>
        <p:nvSpPr>
          <p:cNvPr id="11" name="TextBox 10"/>
          <p:cNvSpPr txBox="1"/>
          <p:nvPr/>
        </p:nvSpPr>
        <p:spPr>
          <a:xfrm>
            <a:off x="990694" y="4987152"/>
            <a:ext cx="716261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t>③ </a:t>
            </a:r>
            <a:r>
              <a:rPr lang="zh-CN" altLang="en-US" dirty="0" smtClean="0"/>
              <a:t>广域网</a:t>
            </a:r>
            <a:endParaRPr lang="zh-CN" altLang="en-US" dirty="0"/>
          </a:p>
          <a:p>
            <a:r>
              <a:rPr lang="zh-CN" altLang="en-US" dirty="0" smtClean="0"/>
              <a:t>广域网</a:t>
            </a:r>
            <a:r>
              <a:rPr lang="zh-CN" altLang="en-US" dirty="0"/>
              <a:t>的作用范围可以覆盖一个国家、地区，甚至横跨几个洲，因而有时也称为远程</a:t>
            </a:r>
            <a:r>
              <a:rPr lang="zh-CN" altLang="en-US" dirty="0" smtClean="0"/>
              <a:t>网。广域网</a:t>
            </a:r>
            <a:r>
              <a:rPr lang="zh-CN" altLang="en-US" dirty="0"/>
              <a:t>是因特网的核心部分，其任务是为核心路由器提供远距离（如</a:t>
            </a:r>
            <a:r>
              <a:rPr lang="zh-CN" altLang="en-US" dirty="0" smtClean="0"/>
              <a:t>跨越不同</a:t>
            </a:r>
            <a:r>
              <a:rPr lang="zh-CN" altLang="en-US" dirty="0"/>
              <a:t>的国家）高速连接，互连分布在不同地区的城域网和局域网。</a:t>
            </a:r>
          </a:p>
        </p:txBody>
      </p:sp>
      <p:sp>
        <p:nvSpPr>
          <p:cNvPr id="12" name="TextBox 11"/>
          <p:cNvSpPr txBox="1"/>
          <p:nvPr/>
        </p:nvSpPr>
        <p:spPr>
          <a:xfrm>
            <a:off x="838298" y="4987152"/>
            <a:ext cx="716261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t>④ 个人区域网。</a:t>
            </a:r>
          </a:p>
          <a:p>
            <a:r>
              <a:rPr lang="zh-CN" altLang="en-US" dirty="0"/>
              <a:t>个人区域网不同于以上网络，不是用来连接普通计算机的，而是在个人工作的地方把个人</a:t>
            </a:r>
            <a:r>
              <a:rPr lang="zh-CN" altLang="en-US" dirty="0" smtClean="0"/>
              <a:t>使用</a:t>
            </a:r>
            <a:r>
              <a:rPr lang="zh-CN" altLang="en-US" dirty="0"/>
              <a:t>的电子设备（如便携式计算机、打印机、鼠标、键盘、耳机等）用无线技术（取代传统导线）连接</a:t>
            </a:r>
            <a:r>
              <a:rPr lang="zh-CN" altLang="en-US" dirty="0" smtClean="0"/>
              <a:t>起来</a:t>
            </a:r>
            <a:r>
              <a:rPr lang="zh-CN" altLang="en-US" dirty="0"/>
              <a:t>的网络，因此也常称为无线个人区域</a:t>
            </a:r>
            <a:r>
              <a:rPr lang="zh-CN" altLang="en-US" dirty="0" smtClean="0"/>
              <a:t>网（</a:t>
            </a:r>
            <a:r>
              <a:rPr lang="en-US" altLang="zh-CN" dirty="0" smtClean="0"/>
              <a:t>WPAN</a:t>
            </a:r>
            <a:r>
              <a:rPr lang="zh-CN" altLang="en-US" dirty="0" smtClean="0"/>
              <a:t>），</a:t>
            </a:r>
            <a:r>
              <a:rPr lang="zh-CN" altLang="en-US" dirty="0"/>
              <a:t>其范围大约为 </a:t>
            </a:r>
            <a:r>
              <a:rPr lang="en-US" altLang="zh-CN" dirty="0"/>
              <a:t>10 m</a:t>
            </a:r>
            <a:r>
              <a:rPr lang="zh-CN" altLang="en-US" dirty="0"/>
              <a:t>。</a:t>
            </a:r>
          </a:p>
        </p:txBody>
      </p:sp>
    </p:spTree>
    <p:extLst>
      <p:ext uri="{BB962C8B-B14F-4D97-AF65-F5344CB8AC3E}">
        <p14:creationId xmlns:p14="http://schemas.microsoft.com/office/powerpoint/2010/main" val="359190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circle(in)">
                                      <p:cBhvr>
                                        <p:cTn id="12" dur="2000"/>
                                        <p:tgtEl>
                                          <p:spTgt spid="512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5" grpId="1" animBg="1"/>
      <p:bldP spid="10" grpId="0" animBg="1"/>
      <p:bldP spid="10" grpId="1" animBg="1"/>
      <p:bldP spid="11" grpId="0" animBg="1"/>
      <p:bldP spid="11" grpId="1" animBg="1"/>
      <p:bldP spid="12"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308" y="609674"/>
            <a:ext cx="8229600" cy="5562454"/>
          </a:xfrm>
        </p:spPr>
        <p:txBody>
          <a:bodyPr/>
          <a:lstStyle/>
          <a:p>
            <a:pPr>
              <a:lnSpc>
                <a:spcPct val="150000"/>
              </a:lnSpc>
            </a:pPr>
            <a:r>
              <a:rPr lang="zh-CN" altLang="en-US" sz="2400" dirty="0">
                <a:solidFill>
                  <a:srgbClr val="0070C0"/>
                </a:solidFill>
                <a:latin typeface="微软雅黑" panose="020B0503020204020204" pitchFamily="34" charset="-122"/>
                <a:ea typeface="微软雅黑" panose="020B0503020204020204" pitchFamily="34" charset="-122"/>
              </a:rPr>
              <a:t>（</a:t>
            </a:r>
            <a:r>
              <a:rPr lang="en-US" altLang="zh-CN" sz="2400" dirty="0">
                <a:solidFill>
                  <a:srgbClr val="0070C0"/>
                </a:solidFill>
                <a:latin typeface="微软雅黑" panose="020B0503020204020204" pitchFamily="34" charset="-122"/>
                <a:ea typeface="微软雅黑" panose="020B0503020204020204" pitchFamily="34" charset="-122"/>
              </a:rPr>
              <a:t>2</a:t>
            </a:r>
            <a:r>
              <a:rPr lang="zh-CN" altLang="en-US" sz="2400" dirty="0">
                <a:solidFill>
                  <a:srgbClr val="0070C0"/>
                </a:solidFill>
                <a:latin typeface="微软雅黑" panose="020B0503020204020204" pitchFamily="34" charset="-122"/>
                <a:ea typeface="微软雅黑" panose="020B0503020204020204" pitchFamily="34" charset="-122"/>
              </a:rPr>
              <a:t>） 按网络的使用者分类</a:t>
            </a: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    ① </a:t>
            </a:r>
            <a:r>
              <a:rPr lang="zh-CN" altLang="en-US" sz="2400" dirty="0">
                <a:latin typeface="微软雅黑" panose="020B0503020204020204" pitchFamily="34" charset="-122"/>
                <a:ea typeface="微软雅黑" panose="020B0503020204020204" pitchFamily="34" charset="-122"/>
              </a:rPr>
              <a:t>公用网（</a:t>
            </a:r>
            <a:r>
              <a:rPr lang="en-US" altLang="zh-CN" sz="2400" dirty="0">
                <a:latin typeface="微软雅黑" panose="020B0503020204020204" pitchFamily="34" charset="-122"/>
                <a:ea typeface="微软雅黑" panose="020B0503020204020204" pitchFamily="34" charset="-122"/>
              </a:rPr>
              <a:t>public network</a:t>
            </a:r>
            <a:r>
              <a:rPr lang="zh-CN" altLang="en-US" sz="2400" dirty="0">
                <a:latin typeface="微软雅黑" panose="020B0503020204020204" pitchFamily="34" charset="-122"/>
                <a:ea typeface="微软雅黑" panose="020B0503020204020204" pitchFamily="34" charset="-122"/>
              </a:rPr>
              <a:t>）。</a:t>
            </a: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        公用网</a:t>
            </a:r>
            <a:r>
              <a:rPr lang="zh-CN" altLang="en-US" sz="2400" dirty="0">
                <a:latin typeface="微软雅黑" panose="020B0503020204020204" pitchFamily="34" charset="-122"/>
                <a:ea typeface="微软雅黑" panose="020B0503020204020204" pitchFamily="34" charset="-122"/>
              </a:rPr>
              <a:t>是指电信公司（国有或私有）出资建造的大型</a:t>
            </a:r>
            <a:r>
              <a:rPr lang="zh-CN" altLang="en-US" sz="2400" dirty="0" smtClean="0">
                <a:latin typeface="微软雅黑" panose="020B0503020204020204" pitchFamily="34" charset="-122"/>
                <a:ea typeface="微软雅黑" panose="020B0503020204020204" pitchFamily="34" charset="-122"/>
              </a:rPr>
              <a:t>网</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络。“公用”</a:t>
            </a:r>
            <a:r>
              <a:rPr lang="zh-CN" altLang="en-US" sz="2400" dirty="0">
                <a:latin typeface="微软雅黑" panose="020B0503020204020204" pitchFamily="34" charset="-122"/>
                <a:ea typeface="微软雅黑" panose="020B0503020204020204" pitchFamily="34" charset="-122"/>
              </a:rPr>
              <a:t>的意思就是所有愿意</a:t>
            </a:r>
            <a:r>
              <a:rPr lang="zh-CN" altLang="en-US" sz="2400" dirty="0" smtClean="0">
                <a:latin typeface="微软雅黑" panose="020B0503020204020204" pitchFamily="34" charset="-122"/>
                <a:ea typeface="微软雅黑" panose="020B0503020204020204" pitchFamily="34" charset="-122"/>
              </a:rPr>
              <a:t>按电信</a:t>
            </a:r>
            <a:r>
              <a:rPr lang="zh-CN" altLang="en-US" sz="2400" dirty="0">
                <a:latin typeface="微软雅黑" panose="020B0503020204020204" pitchFamily="34" charset="-122"/>
                <a:ea typeface="微软雅黑" panose="020B0503020204020204" pitchFamily="34" charset="-122"/>
              </a:rPr>
              <a:t>公司的规定</a:t>
            </a:r>
            <a:r>
              <a:rPr lang="zh-CN" altLang="en-US" sz="2400" dirty="0" smtClean="0">
                <a:latin typeface="微软雅黑" panose="020B0503020204020204" pitchFamily="34" charset="-122"/>
                <a:ea typeface="微软雅黑" panose="020B0503020204020204" pitchFamily="34" charset="-122"/>
              </a:rPr>
              <a:t>交</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纳</a:t>
            </a:r>
            <a:r>
              <a:rPr lang="zh-CN" altLang="en-US" sz="2400" dirty="0">
                <a:latin typeface="微软雅黑" panose="020B0503020204020204" pitchFamily="34" charset="-122"/>
                <a:ea typeface="微软雅黑" panose="020B0503020204020204" pitchFamily="34" charset="-122"/>
              </a:rPr>
              <a:t>费用的人都可以使用，因此公用网也可称为公众网。</a:t>
            </a: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    ② </a:t>
            </a:r>
            <a:r>
              <a:rPr lang="zh-CN" altLang="en-US" sz="2400" dirty="0">
                <a:latin typeface="微软雅黑" panose="020B0503020204020204" pitchFamily="34" charset="-122"/>
                <a:ea typeface="微软雅黑" panose="020B0503020204020204" pitchFamily="34" charset="-122"/>
              </a:rPr>
              <a:t>专用网（</a:t>
            </a:r>
            <a:r>
              <a:rPr lang="en-US" altLang="zh-CN" sz="2400" dirty="0">
                <a:latin typeface="微软雅黑" panose="020B0503020204020204" pitchFamily="34" charset="-122"/>
                <a:ea typeface="微软雅黑" panose="020B0503020204020204" pitchFamily="34" charset="-122"/>
              </a:rPr>
              <a:t>private network</a:t>
            </a:r>
            <a:r>
              <a:rPr lang="zh-CN" altLang="en-US" sz="2400" dirty="0">
                <a:latin typeface="微软雅黑" panose="020B0503020204020204" pitchFamily="34" charset="-122"/>
                <a:ea typeface="微软雅黑" panose="020B0503020204020204" pitchFamily="34" charset="-122"/>
              </a:rPr>
              <a:t>）。</a:t>
            </a: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        专用网</a:t>
            </a:r>
            <a:r>
              <a:rPr lang="zh-CN" altLang="en-US" sz="2400" dirty="0">
                <a:latin typeface="微软雅黑" panose="020B0503020204020204" pitchFamily="34" charset="-122"/>
                <a:ea typeface="微软雅黑" panose="020B0503020204020204" pitchFamily="34" charset="-122"/>
              </a:rPr>
              <a:t>是指某个部门因单位的特殊业务工作需要而</a:t>
            </a:r>
            <a:r>
              <a:rPr lang="zh-CN" altLang="en-US" sz="2400" dirty="0" smtClean="0">
                <a:latin typeface="微软雅黑" panose="020B0503020204020204" pitchFamily="34" charset="-122"/>
                <a:ea typeface="微软雅黑" panose="020B0503020204020204" pitchFamily="34" charset="-122"/>
              </a:rPr>
              <a:t>建造</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的</a:t>
            </a:r>
            <a:r>
              <a:rPr lang="zh-CN" altLang="en-US" sz="2400" dirty="0">
                <a:latin typeface="微软雅黑" panose="020B0503020204020204" pitchFamily="34" charset="-122"/>
                <a:ea typeface="微软雅黑" panose="020B0503020204020204" pitchFamily="34" charset="-122"/>
              </a:rPr>
              <a:t>网络。这种网络不向该单位</a:t>
            </a:r>
            <a:r>
              <a:rPr lang="zh-CN" altLang="en-US" sz="2400" dirty="0" smtClean="0">
                <a:latin typeface="微软雅黑" panose="020B0503020204020204" pitchFamily="34" charset="-122"/>
                <a:ea typeface="微软雅黑" panose="020B0503020204020204" pitchFamily="34" charset="-122"/>
              </a:rPr>
              <a:t>以外的</a:t>
            </a:r>
            <a:r>
              <a:rPr lang="zh-CN" altLang="en-US" sz="2400" dirty="0">
                <a:latin typeface="微软雅黑" panose="020B0503020204020204" pitchFamily="34" charset="-122"/>
                <a:ea typeface="微软雅黑" panose="020B0503020204020204" pitchFamily="34" charset="-122"/>
              </a:rPr>
              <a:t>人提供服务。</a:t>
            </a:r>
            <a:r>
              <a:rPr lang="zh-CN" altLang="en-US" sz="2400" dirty="0" smtClean="0">
                <a:latin typeface="微软雅黑" panose="020B0503020204020204" pitchFamily="34" charset="-122"/>
                <a:ea typeface="微软雅黑" panose="020B0503020204020204" pitchFamily="34" charset="-122"/>
              </a:rPr>
              <a:t>例如</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军队</a:t>
            </a:r>
            <a:r>
              <a:rPr lang="zh-CN" altLang="en-US" sz="2400" dirty="0">
                <a:latin typeface="微软雅黑" panose="020B0503020204020204" pitchFamily="34" charset="-122"/>
                <a:ea typeface="微软雅黑" panose="020B0503020204020204" pitchFamily="34" charset="-122"/>
              </a:rPr>
              <a:t>、铁路、电力等系统均有专用网。</a:t>
            </a:r>
          </a:p>
          <a:p>
            <a:pPr>
              <a:lnSpc>
                <a:spcPct val="150000"/>
              </a:lnSpc>
            </a:pP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849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62070"/>
            <a:ext cx="8229600" cy="5364093"/>
          </a:xfrm>
        </p:spPr>
        <p:txBody>
          <a:bodyPr/>
          <a:lstStyle/>
          <a:p>
            <a:pPr>
              <a:lnSpc>
                <a:spcPct val="150000"/>
              </a:lnSpc>
            </a:pPr>
            <a:r>
              <a:rPr lang="en-US" altLang="zh-CN" sz="2400" b="1" dirty="0">
                <a:solidFill>
                  <a:srgbClr val="0070C0"/>
                </a:solidFill>
                <a:latin typeface="微软雅黑" panose="020B0503020204020204" pitchFamily="34" charset="-122"/>
                <a:ea typeface="微软雅黑" panose="020B0503020204020204" pitchFamily="34" charset="-122"/>
              </a:rPr>
              <a:t>4. </a:t>
            </a:r>
            <a:r>
              <a:rPr lang="zh-CN" altLang="en-US" sz="2400" b="1" dirty="0">
                <a:solidFill>
                  <a:srgbClr val="0070C0"/>
                </a:solidFill>
                <a:latin typeface="微软雅黑" panose="020B0503020204020204" pitchFamily="34" charset="-122"/>
                <a:ea typeface="微软雅黑" panose="020B0503020204020204" pitchFamily="34" charset="-122"/>
              </a:rPr>
              <a:t>计算机网络的主要</a:t>
            </a:r>
            <a:r>
              <a:rPr lang="zh-CN" altLang="en-US" sz="2400" b="1" dirty="0" smtClean="0">
                <a:solidFill>
                  <a:srgbClr val="0070C0"/>
                </a:solidFill>
                <a:latin typeface="微软雅黑" panose="020B0503020204020204" pitchFamily="34" charset="-122"/>
                <a:ea typeface="微软雅黑" panose="020B0503020204020204" pitchFamily="34" charset="-122"/>
              </a:rPr>
              <a:t>性能指标</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速率</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 带宽</a:t>
            </a:r>
          </a:p>
          <a:p>
            <a:pPr>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 吞吐量</a:t>
            </a:r>
          </a:p>
          <a:p>
            <a:pPr>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时延</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 丢包率</a:t>
            </a:r>
          </a:p>
          <a:p>
            <a:pPr>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 利用率</a:t>
            </a:r>
          </a:p>
          <a:p>
            <a:pPr>
              <a:lnSpc>
                <a:spcPct val="150000"/>
              </a:lnSpc>
            </a:pPr>
            <a:endParaRPr lang="zh-CN" altLang="en-US" sz="2400" dirty="0">
              <a:latin typeface="微软雅黑" panose="020B0503020204020204" pitchFamily="34" charset="-122"/>
              <a:ea typeface="微软雅黑" panose="020B0503020204020204" pitchFamily="34" charset="-122"/>
            </a:endParaRPr>
          </a:p>
          <a:p>
            <a:pPr>
              <a:lnSpc>
                <a:spcPct val="150000"/>
              </a:lnSpc>
            </a:pPr>
            <a:endParaRPr lang="zh-CN" altLang="en-US" sz="2400" b="1" dirty="0">
              <a:latin typeface="微软雅黑" panose="020B0503020204020204" pitchFamily="34" charset="-122"/>
              <a:ea typeface="微软雅黑" panose="020B0503020204020204" pitchFamily="34" charset="-122"/>
            </a:endParaRPr>
          </a:p>
          <a:p>
            <a:pPr>
              <a:lnSpc>
                <a:spcPct val="150000"/>
              </a:lnSpc>
            </a:pPr>
            <a:endParaRPr lang="zh-CN" altLang="en-US" sz="2400" dirty="0">
              <a:latin typeface="微软雅黑" panose="020B0503020204020204" pitchFamily="34" charset="-122"/>
              <a:ea typeface="微软雅黑" panose="020B0503020204020204" pitchFamily="34" charset="-122"/>
            </a:endParaRPr>
          </a:p>
        </p:txBody>
      </p:sp>
      <p:sp>
        <p:nvSpPr>
          <p:cNvPr id="4" name="矩形标注 3"/>
          <p:cNvSpPr/>
          <p:nvPr/>
        </p:nvSpPr>
        <p:spPr bwMode="auto">
          <a:xfrm>
            <a:off x="2819446" y="1524050"/>
            <a:ext cx="5714850" cy="914376"/>
          </a:xfrm>
          <a:prstGeom prst="wedgeRectCallout">
            <a:avLst>
              <a:gd name="adj1" fmla="val -57837"/>
              <a:gd name="adj2" fmla="val -26391"/>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zh-CN" altLang="en-US" dirty="0">
                <a:solidFill>
                  <a:schemeClr val="tx1"/>
                </a:solidFill>
                <a:latin typeface="Arial" panose="020B0604020202020204" pitchFamily="34" charset="0"/>
              </a:rPr>
              <a:t>速率就是数据的传送速率，它也称为数据率（</a:t>
            </a:r>
            <a:r>
              <a:rPr lang="en-US" altLang="zh-CN" dirty="0">
                <a:solidFill>
                  <a:schemeClr val="tx1"/>
                </a:solidFill>
                <a:latin typeface="Arial" panose="020B0604020202020204" pitchFamily="34" charset="0"/>
              </a:rPr>
              <a:t>data rate</a:t>
            </a:r>
            <a:r>
              <a:rPr lang="zh-CN" altLang="en-US" dirty="0">
                <a:solidFill>
                  <a:schemeClr val="tx1"/>
                </a:solidFill>
                <a:latin typeface="Arial" panose="020B0604020202020204" pitchFamily="34" charset="0"/>
              </a:rPr>
              <a:t>）或比特率（</a:t>
            </a:r>
            <a:r>
              <a:rPr lang="en-US" altLang="zh-CN" dirty="0">
                <a:solidFill>
                  <a:schemeClr val="tx1"/>
                </a:solidFill>
                <a:latin typeface="Arial" panose="020B0604020202020204" pitchFamily="34" charset="0"/>
              </a:rPr>
              <a:t>bit rate</a:t>
            </a:r>
            <a:r>
              <a:rPr lang="zh-CN" altLang="en-US" dirty="0">
                <a:solidFill>
                  <a:schemeClr val="tx1"/>
                </a:solidFill>
                <a:latin typeface="Arial" panose="020B0604020202020204" pitchFamily="34" charset="0"/>
              </a:rPr>
              <a:t>），是</a:t>
            </a:r>
            <a:r>
              <a:rPr lang="zh-CN" altLang="en-US" dirty="0" smtClean="0">
                <a:solidFill>
                  <a:schemeClr val="tx1"/>
                </a:solidFill>
                <a:latin typeface="Arial" panose="020B0604020202020204" pitchFamily="34" charset="0"/>
              </a:rPr>
              <a:t>计算机网络中</a:t>
            </a:r>
            <a:r>
              <a:rPr lang="zh-CN" altLang="en-US" dirty="0">
                <a:solidFill>
                  <a:schemeClr val="tx1"/>
                </a:solidFill>
                <a:latin typeface="Arial" panose="020B0604020202020204" pitchFamily="34" charset="0"/>
              </a:rPr>
              <a:t>最重要的一个性能指标。网络技术中速率的单位是 </a:t>
            </a:r>
            <a:r>
              <a:rPr lang="en-US" altLang="zh-CN" dirty="0">
                <a:solidFill>
                  <a:schemeClr val="tx1"/>
                </a:solidFill>
                <a:latin typeface="Arial" panose="020B0604020202020204" pitchFamily="34" charset="0"/>
              </a:rPr>
              <a:t>b/s</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矩形标注 4"/>
          <p:cNvSpPr/>
          <p:nvPr/>
        </p:nvSpPr>
        <p:spPr bwMode="auto">
          <a:xfrm>
            <a:off x="2950015" y="1562149"/>
            <a:ext cx="5714850" cy="1752554"/>
          </a:xfrm>
          <a:prstGeom prst="wedgeRectCallout">
            <a:avLst>
              <a:gd name="adj1" fmla="val -59107"/>
              <a:gd name="adj2" fmla="val -4030"/>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zh-CN" altLang="en-US" dirty="0">
                <a:solidFill>
                  <a:schemeClr val="tx1"/>
                </a:solidFill>
                <a:latin typeface="微软雅黑" panose="020B0503020204020204" pitchFamily="34" charset="-122"/>
                <a:ea typeface="微软雅黑" panose="020B0503020204020204" pitchFamily="34" charset="-122"/>
              </a:rPr>
              <a:t>带宽有以下两种不同的意义：</a:t>
            </a:r>
          </a:p>
          <a:p>
            <a:r>
              <a:rPr lang="zh-CN" altLang="en-US" dirty="0">
                <a:solidFill>
                  <a:schemeClr val="tx1"/>
                </a:solidFill>
                <a:latin typeface="微软雅黑" panose="020B0503020204020204" pitchFamily="34" charset="-122"/>
                <a:ea typeface="微软雅黑" panose="020B0503020204020204" pitchFamily="34" charset="-122"/>
              </a:rPr>
              <a:t>① 带宽本来是指某个信号具有的频带宽度。信号的带宽是指该信号所包含的各种不同</a:t>
            </a:r>
            <a:r>
              <a:rPr lang="zh-CN" altLang="en-US" dirty="0" smtClean="0">
                <a:solidFill>
                  <a:schemeClr val="tx1"/>
                </a:solidFill>
                <a:latin typeface="微软雅黑" panose="020B0503020204020204" pitchFamily="34" charset="-122"/>
                <a:ea typeface="微软雅黑" panose="020B0503020204020204" pitchFamily="34" charset="-122"/>
              </a:rPr>
              <a:t>频率</a:t>
            </a:r>
            <a:r>
              <a:rPr lang="zh-CN" altLang="en-US" dirty="0">
                <a:solidFill>
                  <a:schemeClr val="tx1"/>
                </a:solidFill>
                <a:latin typeface="微软雅黑" panose="020B0503020204020204" pitchFamily="34" charset="-122"/>
                <a:ea typeface="微软雅黑" panose="020B0503020204020204" pitchFamily="34" charset="-122"/>
              </a:rPr>
              <a:t>成分所占据的频率范围。这种意义的带宽的单位是 </a:t>
            </a:r>
            <a:r>
              <a:rPr lang="en-US" altLang="zh-CN" dirty="0">
                <a:solidFill>
                  <a:schemeClr val="tx1"/>
                </a:solidFill>
                <a:latin typeface="微软雅黑" panose="020B0503020204020204" pitchFamily="34" charset="-122"/>
                <a:ea typeface="微软雅黑" panose="020B0503020204020204" pitchFamily="34" charset="-122"/>
              </a:rPr>
              <a:t>Hz</a:t>
            </a:r>
            <a:r>
              <a:rPr lang="zh-CN" altLang="en-US" dirty="0">
                <a:solidFill>
                  <a:schemeClr val="tx1"/>
                </a:solidFill>
                <a:latin typeface="微软雅黑" panose="020B0503020204020204" pitchFamily="34" charset="-122"/>
                <a:ea typeface="微软雅黑" panose="020B0503020204020204" pitchFamily="34" charset="-122"/>
              </a:rPr>
              <a:t>（ 或 </a:t>
            </a:r>
            <a:r>
              <a:rPr lang="en-US" altLang="zh-CN" dirty="0">
                <a:solidFill>
                  <a:schemeClr val="tx1"/>
                </a:solidFill>
                <a:latin typeface="微软雅黑" panose="020B0503020204020204" pitchFamily="34" charset="-122"/>
                <a:ea typeface="微软雅黑" panose="020B0503020204020204" pitchFamily="34" charset="-122"/>
              </a:rPr>
              <a:t>kHz</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MHz</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GHz </a:t>
            </a:r>
            <a:r>
              <a:rPr lang="zh-CN" altLang="en-US" dirty="0">
                <a:solidFill>
                  <a:schemeClr val="tx1"/>
                </a:solidFill>
                <a:latin typeface="微软雅黑" panose="020B0503020204020204" pitchFamily="34" charset="-122"/>
                <a:ea typeface="微软雅黑" panose="020B0503020204020204" pitchFamily="34" charset="-122"/>
              </a:rPr>
              <a:t>等）。通信线路</a:t>
            </a:r>
            <a:r>
              <a:rPr lang="zh-CN" altLang="en-US" dirty="0" smtClean="0">
                <a:solidFill>
                  <a:schemeClr val="tx1"/>
                </a:solidFill>
                <a:latin typeface="微软雅黑" panose="020B0503020204020204" pitchFamily="34" charset="-122"/>
                <a:ea typeface="微软雅黑" panose="020B0503020204020204" pitchFamily="34" charset="-122"/>
              </a:rPr>
              <a:t>允许</a:t>
            </a:r>
            <a:r>
              <a:rPr lang="zh-CN" altLang="en-US" dirty="0">
                <a:solidFill>
                  <a:schemeClr val="tx1"/>
                </a:solidFill>
                <a:latin typeface="微软雅黑" panose="020B0503020204020204" pitchFamily="34" charset="-122"/>
                <a:ea typeface="微软雅黑" panose="020B0503020204020204" pitchFamily="34" charset="-122"/>
              </a:rPr>
              <a:t>通过的信号频带范围就称为线路的带宽</a:t>
            </a:r>
            <a:r>
              <a:rPr lang="zh-CN" altLang="en-US" dirty="0" smtClean="0">
                <a:solidFill>
                  <a:schemeClr val="tx1"/>
                </a:solidFill>
                <a:latin typeface="微软雅黑" panose="020B0503020204020204" pitchFamily="34" charset="-122"/>
                <a:ea typeface="微软雅黑" panose="020B0503020204020204" pitchFamily="34" charset="-122"/>
              </a:rPr>
              <a:t>。</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2950015" y="3314703"/>
            <a:ext cx="5714850" cy="230832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② 在计算机网络中，带宽用来表示网络的通信线路所能传送数据的能力，因此网络带宽表示在单位时间内从网络中某一点到另一点所能通过的“最高数据率”。这种意义的带宽的单位是 </a:t>
            </a:r>
            <a:r>
              <a:rPr lang="en-US" altLang="zh-CN" dirty="0">
                <a:solidFill>
                  <a:schemeClr val="tx1"/>
                </a:solidFill>
                <a:latin typeface="微软雅黑" panose="020B0503020204020204" pitchFamily="34" charset="-122"/>
                <a:ea typeface="微软雅黑" panose="020B0503020204020204" pitchFamily="34" charset="-122"/>
              </a:rPr>
              <a:t>b/s</a:t>
            </a:r>
            <a:r>
              <a:rPr lang="zh-CN" altLang="en-US" dirty="0">
                <a:solidFill>
                  <a:schemeClr val="tx1"/>
                </a:solidFill>
                <a:latin typeface="微软雅黑" panose="020B0503020204020204" pitchFamily="34" charset="-122"/>
                <a:ea typeface="微软雅黑" panose="020B0503020204020204" pitchFamily="34" charset="-122"/>
              </a:rPr>
              <a:t>。在这种单位的前面也常常加上千（</a:t>
            </a:r>
            <a:r>
              <a:rPr lang="en-US" altLang="zh-CN" dirty="0">
                <a:solidFill>
                  <a:schemeClr val="tx1"/>
                </a:solidFill>
                <a:latin typeface="微软雅黑" panose="020B0503020204020204" pitchFamily="34" charset="-122"/>
                <a:ea typeface="微软雅黑" panose="020B0503020204020204" pitchFamily="34" charset="-122"/>
              </a:rPr>
              <a:t>k</a:t>
            </a:r>
            <a:r>
              <a:rPr lang="zh-CN" altLang="en-US" dirty="0">
                <a:solidFill>
                  <a:schemeClr val="tx1"/>
                </a:solidFill>
                <a:latin typeface="微软雅黑" panose="020B0503020204020204" pitchFamily="34" charset="-122"/>
                <a:ea typeface="微软雅黑" panose="020B0503020204020204" pitchFamily="34" charset="-122"/>
              </a:rPr>
              <a:t>）、兆（</a:t>
            </a:r>
            <a:r>
              <a:rPr lang="en-US" altLang="zh-CN" dirty="0">
                <a:solidFill>
                  <a:schemeClr val="tx1"/>
                </a:solidFill>
                <a:latin typeface="微软雅黑" panose="020B0503020204020204" pitchFamily="34" charset="-122"/>
                <a:ea typeface="微软雅黑" panose="020B0503020204020204" pitchFamily="34" charset="-122"/>
              </a:rPr>
              <a:t>M</a:t>
            </a:r>
            <a:r>
              <a:rPr lang="zh-CN" altLang="en-US" dirty="0">
                <a:solidFill>
                  <a:schemeClr val="tx1"/>
                </a:solidFill>
                <a:latin typeface="微软雅黑" panose="020B0503020204020204" pitchFamily="34" charset="-122"/>
                <a:ea typeface="微软雅黑" panose="020B0503020204020204" pitchFamily="34" charset="-122"/>
              </a:rPr>
              <a:t>）、吉（</a:t>
            </a:r>
            <a:r>
              <a:rPr lang="en-US" altLang="zh-CN" dirty="0">
                <a:solidFill>
                  <a:schemeClr val="tx1"/>
                </a:solidFill>
                <a:latin typeface="微软雅黑" panose="020B0503020204020204" pitchFamily="34" charset="-122"/>
                <a:ea typeface="微软雅黑" panose="020B0503020204020204" pitchFamily="34" charset="-122"/>
              </a:rPr>
              <a:t>G</a:t>
            </a:r>
            <a:r>
              <a:rPr lang="zh-CN" altLang="en-US" dirty="0">
                <a:solidFill>
                  <a:schemeClr val="tx1"/>
                </a:solidFill>
                <a:latin typeface="微软雅黑" panose="020B0503020204020204" pitchFamily="34" charset="-122"/>
                <a:ea typeface="微软雅黑" panose="020B0503020204020204" pitchFamily="34" charset="-122"/>
              </a:rPr>
              <a:t>）或太（</a:t>
            </a:r>
            <a:r>
              <a:rPr lang="en-US" altLang="zh-CN" dirty="0">
                <a:solidFill>
                  <a:schemeClr val="tx1"/>
                </a:solidFill>
                <a:latin typeface="微软雅黑" panose="020B0503020204020204" pitchFamily="34" charset="-122"/>
                <a:ea typeface="微软雅黑" panose="020B0503020204020204" pitchFamily="34" charset="-122"/>
              </a:rPr>
              <a:t>T</a:t>
            </a:r>
            <a:r>
              <a:rPr lang="zh-CN" altLang="en-US" dirty="0">
                <a:solidFill>
                  <a:schemeClr val="tx1"/>
                </a:solidFill>
                <a:latin typeface="微软雅黑" panose="020B0503020204020204" pitchFamily="34" charset="-122"/>
                <a:ea typeface="微软雅黑" panose="020B0503020204020204" pitchFamily="34" charset="-122"/>
              </a:rPr>
              <a:t>）这样的倍数。</a:t>
            </a:r>
          </a:p>
          <a:p>
            <a:r>
              <a:rPr lang="zh-CN" altLang="en-US" dirty="0">
                <a:solidFill>
                  <a:schemeClr val="tx1"/>
                </a:solidFill>
                <a:latin typeface="微软雅黑" panose="020B0503020204020204" pitchFamily="34" charset="-122"/>
                <a:ea typeface="微软雅黑" panose="020B0503020204020204" pitchFamily="34" charset="-122"/>
              </a:rPr>
              <a:t>       一条通信链路的“频带宽度”越宽，其所传输数据的“最高数据率”也越高。</a:t>
            </a:r>
          </a:p>
        </p:txBody>
      </p:sp>
    </p:spTree>
    <p:extLst>
      <p:ext uri="{BB962C8B-B14F-4D97-AF65-F5344CB8AC3E}">
        <p14:creationId xmlns:p14="http://schemas.microsoft.com/office/powerpoint/2010/main" val="273408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2"/>
          <p:cNvSpPr>
            <a:spLocks noChangeArrowheads="1"/>
          </p:cNvSpPr>
          <p:nvPr/>
        </p:nvSpPr>
        <p:spPr bwMode="auto">
          <a:xfrm flipV="1">
            <a:off x="2490124" y="5518150"/>
            <a:ext cx="4103011" cy="487362"/>
          </a:xfrm>
          <a:prstGeom prst="ellipse">
            <a:avLst/>
          </a:pr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124" name="Rectangle 4"/>
          <p:cNvSpPr>
            <a:spLocks noGrp="1" noChangeArrowheads="1"/>
          </p:cNvSpPr>
          <p:nvPr>
            <p:ph type="title"/>
          </p:nvPr>
        </p:nvSpPr>
        <p:spPr>
          <a:xfrm>
            <a:off x="922338" y="325438"/>
            <a:ext cx="7764462" cy="927100"/>
          </a:xfrm>
        </p:spPr>
        <p:txBody>
          <a:bodyPr/>
          <a:lstStyle/>
          <a:p>
            <a:pPr algn="ctr"/>
            <a:r>
              <a:rPr lang="zh-CN" altLang="en-US" sz="6000" dirty="0" smtClean="0">
                <a:latin typeface="楷体" panose="02010609060101010101" pitchFamily="49" charset="-122"/>
                <a:ea typeface="楷体" panose="02010609060101010101" pitchFamily="49" charset="-122"/>
              </a:rPr>
              <a:t>目 录</a:t>
            </a:r>
            <a:endParaRPr lang="en-US" altLang="zh-CN" sz="6000" dirty="0">
              <a:solidFill>
                <a:schemeClr val="accent1"/>
              </a:solidFill>
              <a:latin typeface="楷体" panose="02010609060101010101" pitchFamily="49" charset="-122"/>
              <a:ea typeface="楷体" panose="02010609060101010101" pitchFamily="49" charset="-122"/>
            </a:endParaRPr>
          </a:p>
        </p:txBody>
      </p:sp>
      <p:grpSp>
        <p:nvGrpSpPr>
          <p:cNvPr id="5125" name="Group 5"/>
          <p:cNvGrpSpPr>
            <a:grpSpLocks/>
          </p:cNvGrpSpPr>
          <p:nvPr/>
        </p:nvGrpSpPr>
        <p:grpSpPr bwMode="auto">
          <a:xfrm>
            <a:off x="1600278" y="2170113"/>
            <a:ext cx="5943444" cy="3442493"/>
            <a:chOff x="0" y="0"/>
            <a:chExt cx="1957" cy="1938"/>
          </a:xfrm>
        </p:grpSpPr>
        <p:sp>
          <p:nvSpPr>
            <p:cNvPr id="5126" name="Rectangle 6"/>
            <p:cNvSpPr>
              <a:spLocks noChangeArrowheads="1"/>
            </p:cNvSpPr>
            <p:nvPr/>
          </p:nvSpPr>
          <p:spPr bwMode="auto">
            <a:xfrm>
              <a:off x="1644" y="2"/>
              <a:ext cx="76" cy="1936"/>
            </a:xfrm>
            <a:prstGeom prst="rect">
              <a:avLst/>
            </a:prstGeom>
            <a:gradFill rotWithShape="1">
              <a:gsLst>
                <a:gs pos="0">
                  <a:schemeClr val="bg2"/>
                </a:gs>
                <a:gs pos="50000">
                  <a:schemeClr val="bg2">
                    <a:gamma/>
                    <a:tint val="39216"/>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127" name="Rectangle 7"/>
            <p:cNvSpPr>
              <a:spLocks noChangeArrowheads="1"/>
            </p:cNvSpPr>
            <p:nvPr/>
          </p:nvSpPr>
          <p:spPr bwMode="auto">
            <a:xfrm>
              <a:off x="217" y="0"/>
              <a:ext cx="76" cy="1936"/>
            </a:xfrm>
            <a:prstGeom prst="rect">
              <a:avLst/>
            </a:prstGeom>
            <a:gradFill rotWithShape="1">
              <a:gsLst>
                <a:gs pos="0">
                  <a:schemeClr val="bg2"/>
                </a:gs>
                <a:gs pos="50000">
                  <a:schemeClr val="bg2">
                    <a:gamma/>
                    <a:tint val="39216"/>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128" name="AutoShape 8"/>
            <p:cNvSpPr>
              <a:spLocks noChangeArrowheads="1"/>
            </p:cNvSpPr>
            <p:nvPr/>
          </p:nvSpPr>
          <p:spPr bwMode="auto">
            <a:xfrm>
              <a:off x="0" y="125"/>
              <a:ext cx="1957"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Font typeface="Wingdings" panose="05000000000000000000" pitchFamily="2" charset="2"/>
                <a:buNone/>
              </a:pPr>
              <a:r>
                <a:rPr lang="zh-CN" altLang="en-US" sz="2400" dirty="0">
                  <a:solidFill>
                    <a:srgbClr val="F8F8F8"/>
                  </a:solidFill>
                  <a:latin typeface="微软雅黑" panose="020B0503020204020204" pitchFamily="34" charset="-122"/>
                  <a:ea typeface="微软雅黑" panose="020B0503020204020204" pitchFamily="34" charset="-122"/>
                </a:rPr>
                <a:t>通信概述</a:t>
              </a:r>
            </a:p>
          </p:txBody>
        </p:sp>
        <p:sp>
          <p:nvSpPr>
            <p:cNvPr id="5129" name="AutoShape 9"/>
            <p:cNvSpPr>
              <a:spLocks noChangeArrowheads="1"/>
            </p:cNvSpPr>
            <p:nvPr/>
          </p:nvSpPr>
          <p:spPr bwMode="auto">
            <a:xfrm>
              <a:off x="0" y="461"/>
              <a:ext cx="1957" cy="240"/>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2400" dirty="0">
                  <a:solidFill>
                    <a:srgbClr val="F8F8F8"/>
                  </a:solidFill>
                  <a:latin typeface="微软雅黑" panose="020B0503020204020204" pitchFamily="34" charset="-122"/>
                  <a:ea typeface="微软雅黑" panose="020B0503020204020204" pitchFamily="34" charset="-122"/>
                </a:rPr>
                <a:t>计算机网络基础</a:t>
              </a:r>
              <a:endParaRPr lang="en-US" altLang="zh-CN" sz="2400" dirty="0">
                <a:solidFill>
                  <a:srgbClr val="F8F8F8"/>
                </a:solidFill>
                <a:latin typeface="微软雅黑" panose="020B0503020204020204" pitchFamily="34" charset="-122"/>
                <a:ea typeface="微软雅黑" panose="020B0503020204020204" pitchFamily="34" charset="-122"/>
              </a:endParaRPr>
            </a:p>
          </p:txBody>
        </p:sp>
        <p:sp>
          <p:nvSpPr>
            <p:cNvPr id="5130" name="AutoShape 10"/>
            <p:cNvSpPr>
              <a:spLocks noChangeArrowheads="1"/>
            </p:cNvSpPr>
            <p:nvPr/>
          </p:nvSpPr>
          <p:spPr bwMode="auto">
            <a:xfrm>
              <a:off x="0" y="802"/>
              <a:ext cx="1957"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2400" dirty="0">
                  <a:solidFill>
                    <a:srgbClr val="F8F8F8"/>
                  </a:solidFill>
                  <a:latin typeface="微软雅黑" panose="020B0503020204020204" pitchFamily="34" charset="-122"/>
                  <a:ea typeface="微软雅黑" panose="020B0503020204020204" pitchFamily="34" charset="-122"/>
                </a:rPr>
                <a:t>物联网</a:t>
              </a:r>
              <a:endParaRPr lang="en-US" altLang="zh-CN" sz="2400" dirty="0">
                <a:solidFill>
                  <a:srgbClr val="F8F8F8"/>
                </a:solidFill>
                <a:latin typeface="微软雅黑" panose="020B0503020204020204" pitchFamily="34" charset="-122"/>
                <a:ea typeface="微软雅黑" panose="020B0503020204020204" pitchFamily="34" charset="-122"/>
              </a:endParaRPr>
            </a:p>
          </p:txBody>
        </p:sp>
        <p:sp>
          <p:nvSpPr>
            <p:cNvPr id="5131" name="AutoShape 11"/>
            <p:cNvSpPr>
              <a:spLocks noChangeArrowheads="1"/>
            </p:cNvSpPr>
            <p:nvPr/>
          </p:nvSpPr>
          <p:spPr bwMode="auto">
            <a:xfrm>
              <a:off x="0" y="1133"/>
              <a:ext cx="1957" cy="240"/>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2400" dirty="0" smtClean="0">
                  <a:solidFill>
                    <a:srgbClr val="F8F8F8"/>
                  </a:solidFill>
                  <a:latin typeface="微软雅黑" panose="020B0503020204020204" pitchFamily="34" charset="-122"/>
                  <a:ea typeface="微软雅黑" panose="020B0503020204020204" pitchFamily="34" charset="-122"/>
                </a:rPr>
                <a:t>移动网络</a:t>
              </a:r>
              <a:endParaRPr lang="en-US" altLang="zh-CN" sz="2400" dirty="0">
                <a:solidFill>
                  <a:srgbClr val="F8F8F8"/>
                </a:solidFill>
                <a:latin typeface="微软雅黑" panose="020B0503020204020204" pitchFamily="34" charset="-122"/>
                <a:ea typeface="微软雅黑" panose="020B0503020204020204" pitchFamily="34" charset="-122"/>
              </a:endParaRPr>
            </a:p>
          </p:txBody>
        </p:sp>
        <p:sp>
          <p:nvSpPr>
            <p:cNvPr id="5132" name="AutoShape 12"/>
            <p:cNvSpPr>
              <a:spLocks noChangeArrowheads="1"/>
            </p:cNvSpPr>
            <p:nvPr/>
          </p:nvSpPr>
          <p:spPr bwMode="auto">
            <a:xfrm>
              <a:off x="0" y="1464"/>
              <a:ext cx="1957"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2400" dirty="0">
                  <a:solidFill>
                    <a:srgbClr val="F8F8F8"/>
                  </a:solidFill>
                  <a:latin typeface="微软雅黑" panose="020B0503020204020204" pitchFamily="34" charset="-122"/>
                  <a:ea typeface="微软雅黑" panose="020B0503020204020204" pitchFamily="34" charset="-122"/>
                </a:rPr>
                <a:t>互联网应用</a:t>
              </a:r>
              <a:endParaRPr lang="en-US" altLang="zh-CN" sz="2400" dirty="0">
                <a:solidFill>
                  <a:srgbClr val="F8F8F8"/>
                </a:solidFill>
                <a:latin typeface="微软雅黑" panose="020B0503020204020204" pitchFamily="34" charset="-122"/>
                <a:ea typeface="微软雅黑" panose="020B0503020204020204" pitchFamily="34" charset="-122"/>
              </a:endParaRPr>
            </a:p>
          </p:txBody>
        </p:sp>
      </p:grpSp>
      <p:sp>
        <p:nvSpPr>
          <p:cNvPr id="5133" name="AutoShape 13"/>
          <p:cNvSpPr>
            <a:spLocks noChangeArrowheads="1"/>
          </p:cNvSpPr>
          <p:nvPr/>
        </p:nvSpPr>
        <p:spPr bwMode="auto">
          <a:xfrm>
            <a:off x="1273175" y="1303338"/>
            <a:ext cx="6553200" cy="866775"/>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dirty="0">
                <a:solidFill>
                  <a:srgbClr val="000000"/>
                </a:solidFill>
                <a:latin typeface="华文行楷" panose="02010800040101010101" pitchFamily="2" charset="-122"/>
                <a:ea typeface="华文行楷" panose="02010800040101010101" pitchFamily="2" charset="-122"/>
              </a:rPr>
              <a:t>The time has come,” the Walrus said, “to talk of many </a:t>
            </a:r>
            <a:r>
              <a:rPr lang="en-US" altLang="zh-CN" sz="2400" b="1" dirty="0" smtClean="0">
                <a:solidFill>
                  <a:srgbClr val="000000"/>
                </a:solidFill>
                <a:latin typeface="华文行楷" panose="02010800040101010101" pitchFamily="2" charset="-122"/>
                <a:ea typeface="华文行楷" panose="02010800040101010101" pitchFamily="2" charset="-122"/>
              </a:rPr>
              <a:t>things</a:t>
            </a:r>
            <a:endParaRPr lang="zh-CN" altLang="en-US" sz="2400" b="1" dirty="0">
              <a:solidFill>
                <a:srgbClr val="000000"/>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533476"/>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5. </a:t>
            </a:r>
            <a:r>
              <a:rPr lang="zh-CN" altLang="en-US" sz="2400" dirty="0">
                <a:solidFill>
                  <a:srgbClr val="0070C0"/>
                </a:solidFill>
                <a:latin typeface="微软雅黑" panose="020B0503020204020204" pitchFamily="34" charset="-122"/>
                <a:ea typeface="微软雅黑" panose="020B0503020204020204" pitchFamily="34" charset="-122"/>
              </a:rPr>
              <a:t>计算机网络的功能</a:t>
            </a:r>
          </a:p>
        </p:txBody>
      </p:sp>
      <p:sp>
        <p:nvSpPr>
          <p:cNvPr id="3" name="内容占位符 2"/>
          <p:cNvSpPr>
            <a:spLocks noGrp="1"/>
          </p:cNvSpPr>
          <p:nvPr>
            <p:ph idx="1"/>
          </p:nvPr>
        </p:nvSpPr>
        <p:spPr/>
        <p:txBody>
          <a:bodyPr/>
          <a:lstStyle/>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 浏览和发布信息</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 通信和交流</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 休闲和娱乐</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 资源共享</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 电子商务</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 远程协作</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7</a:t>
            </a:r>
            <a:r>
              <a:rPr lang="zh-CN" altLang="en-US" sz="2400" dirty="0">
                <a:latin typeface="微软雅黑" panose="020B0503020204020204" pitchFamily="34" charset="-122"/>
                <a:ea typeface="微软雅黑" panose="020B0503020204020204" pitchFamily="34" charset="-122"/>
              </a:rPr>
              <a:t>） 网上办公</a:t>
            </a:r>
          </a:p>
          <a:p>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680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8604" y="762070"/>
            <a:ext cx="8229600" cy="927100"/>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6.2.2</a:t>
            </a:r>
            <a:r>
              <a:rPr lang="zh-CN" altLang="en-US" sz="3600" dirty="0" smtClean="0">
                <a:solidFill>
                  <a:schemeClr val="tx1"/>
                </a:solidFill>
                <a:latin typeface="黑体" panose="02010609060101010101" pitchFamily="49" charset="-122"/>
                <a:ea typeface="黑体" panose="02010609060101010101" pitchFamily="49" charset="-122"/>
              </a:rPr>
              <a:t>计算机网络</a:t>
            </a:r>
            <a:r>
              <a:rPr lang="zh-CN" altLang="en-US" sz="3600" dirty="0">
                <a:solidFill>
                  <a:schemeClr val="tx1"/>
                </a:solidFill>
                <a:latin typeface="黑体" panose="02010609060101010101" pitchFamily="49" charset="-122"/>
                <a:ea typeface="黑体" panose="02010609060101010101" pitchFamily="49" charset="-122"/>
              </a:rPr>
              <a:t>体系结构</a:t>
            </a:r>
            <a:br>
              <a:rPr lang="zh-CN" altLang="en-US" sz="3600" dirty="0">
                <a:solidFill>
                  <a:schemeClr val="tx1"/>
                </a:solidFill>
                <a:latin typeface="黑体" panose="02010609060101010101" pitchFamily="49" charset="-122"/>
                <a:ea typeface="黑体" panose="02010609060101010101" pitchFamily="49" charset="-122"/>
              </a:rPr>
            </a:b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200" y="1600201"/>
            <a:ext cx="8229600" cy="3352760"/>
          </a:xfrm>
        </p:spPr>
        <p:txBody>
          <a:bodyPr/>
          <a:lstStyle/>
          <a:p>
            <a:r>
              <a:rPr lang="en-US" altLang="zh-CN" sz="2400" b="1" dirty="0">
                <a:solidFill>
                  <a:srgbClr val="0070C0"/>
                </a:solidFill>
                <a:latin typeface="微软雅黑" panose="020B0503020204020204" pitchFamily="34" charset="-122"/>
                <a:ea typeface="微软雅黑" panose="020B0503020204020204" pitchFamily="34" charset="-122"/>
              </a:rPr>
              <a:t>1. </a:t>
            </a:r>
            <a:r>
              <a:rPr lang="zh-CN" altLang="en-US" sz="2400" b="1" dirty="0" smtClean="0">
                <a:solidFill>
                  <a:srgbClr val="0070C0"/>
                </a:solidFill>
                <a:latin typeface="微软雅黑" panose="020B0503020204020204" pitchFamily="34" charset="-122"/>
                <a:ea typeface="微软雅黑" panose="020B0503020204020204" pitchFamily="34" charset="-122"/>
              </a:rPr>
              <a:t>网络协议</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r>
              <a:rPr lang="zh-CN" altLang="en-US" sz="2400" dirty="0">
                <a:solidFill>
                  <a:srgbClr val="FF0000"/>
                </a:solidFill>
                <a:latin typeface="微软雅黑" panose="020B0503020204020204" pitchFamily="34" charset="-122"/>
                <a:ea typeface="微软雅黑" panose="020B0503020204020204" pitchFamily="34" charset="-122"/>
              </a:rPr>
              <a:t>概念</a:t>
            </a:r>
            <a:r>
              <a:rPr lang="zh-CN" altLang="en-US" sz="2400" dirty="0">
                <a:latin typeface="微软雅黑" panose="020B0503020204020204" pitchFamily="34" charset="-122"/>
                <a:ea typeface="微软雅黑" panose="020B0503020204020204" pitchFamily="34" charset="-122"/>
              </a:rPr>
              <a:t>：计算机网络是由多个互连的节点组成的，节点之间需要不断地交换数据与控制信息，要</a:t>
            </a:r>
            <a:r>
              <a:rPr lang="zh-CN" altLang="en-US" sz="2400" dirty="0" smtClean="0">
                <a:latin typeface="微软雅黑" panose="020B0503020204020204" pitchFamily="34" charset="-122"/>
                <a:ea typeface="微软雅黑" panose="020B0503020204020204" pitchFamily="34" charset="-122"/>
              </a:rPr>
              <a:t>做到有条不紊</a:t>
            </a:r>
            <a:r>
              <a:rPr lang="zh-CN" altLang="en-US" sz="2400" dirty="0">
                <a:latin typeface="微软雅黑" panose="020B0503020204020204" pitchFamily="34" charset="-122"/>
                <a:ea typeface="微软雅黑" panose="020B0503020204020204" pitchFamily="34" charset="-122"/>
              </a:rPr>
              <a:t>地交换数据，每个节点都必须遵守一些事先约定好的规则。这些规则明确规定了所</a:t>
            </a:r>
            <a:r>
              <a:rPr lang="zh-CN" altLang="en-US" sz="2400" dirty="0" smtClean="0">
                <a:latin typeface="微软雅黑" panose="020B0503020204020204" pitchFamily="34" charset="-122"/>
                <a:ea typeface="微软雅黑" panose="020B0503020204020204" pitchFamily="34" charset="-122"/>
              </a:rPr>
              <a:t>交换</a:t>
            </a:r>
            <a:r>
              <a:rPr lang="zh-CN" altLang="en-US" sz="2400" dirty="0">
                <a:latin typeface="微软雅黑" panose="020B0503020204020204" pitchFamily="34" charset="-122"/>
                <a:ea typeface="微软雅黑" panose="020B0503020204020204" pitchFamily="34" charset="-122"/>
              </a:rPr>
              <a:t>的数据的格式和时序，以及在发送或接收数据时要采取的动作等问题。这些为进行网络中的</a:t>
            </a:r>
          </a:p>
          <a:p>
            <a:pPr marL="0" indent="0">
              <a:buNone/>
            </a:pPr>
            <a:r>
              <a:rPr lang="zh-CN" altLang="en-US" sz="2400" dirty="0" smtClean="0">
                <a:latin typeface="微软雅黑" panose="020B0503020204020204" pitchFamily="34" charset="-122"/>
                <a:ea typeface="微软雅黑" panose="020B0503020204020204" pitchFamily="34" charset="-122"/>
              </a:rPr>
              <a:t>    数据</a:t>
            </a:r>
            <a:r>
              <a:rPr lang="zh-CN" altLang="en-US" sz="2400" dirty="0">
                <a:latin typeface="微软雅黑" panose="020B0503020204020204" pitchFamily="34" charset="-122"/>
                <a:ea typeface="微软雅黑" panose="020B0503020204020204" pitchFamily="34" charset="-122"/>
              </a:rPr>
              <a:t>交换而建立的规则、标准或约定即称为</a:t>
            </a:r>
            <a:r>
              <a:rPr lang="zh-CN" altLang="en-US" sz="2400" dirty="0" smtClean="0">
                <a:latin typeface="微软雅黑" panose="020B0503020204020204" pitchFamily="34" charset="-122"/>
                <a:ea typeface="微软雅黑" panose="020B0503020204020204" pitchFamily="34" charset="-122"/>
              </a:rPr>
              <a:t>网络协议。</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主要由</a:t>
            </a:r>
            <a:r>
              <a:rPr lang="zh-CN" altLang="en-US" sz="2400" dirty="0" smtClean="0">
                <a:solidFill>
                  <a:srgbClr val="FF0000"/>
                </a:solidFill>
                <a:latin typeface="微软雅黑" panose="020B0503020204020204" pitchFamily="34" charset="-122"/>
                <a:ea typeface="微软雅黑" panose="020B0503020204020204" pitchFamily="34" charset="-122"/>
              </a:rPr>
              <a:t>三</a:t>
            </a:r>
            <a:r>
              <a:rPr lang="zh-CN" altLang="en-US" sz="2400" dirty="0">
                <a:solidFill>
                  <a:srgbClr val="FF0000"/>
                </a:solidFill>
                <a:latin typeface="微软雅黑" panose="020B0503020204020204" pitchFamily="34" charset="-122"/>
                <a:ea typeface="微软雅黑" panose="020B0503020204020204" pitchFamily="34" charset="-122"/>
              </a:rPr>
              <a:t>要素</a:t>
            </a:r>
            <a:r>
              <a:rPr lang="zh-CN" altLang="en-US" sz="2400" dirty="0">
                <a:latin typeface="微软雅黑" panose="020B0503020204020204" pitchFamily="34" charset="-122"/>
                <a:ea typeface="微软雅黑" panose="020B0503020204020204" pitchFamily="34" charset="-122"/>
              </a:rPr>
              <a:t>组成：</a:t>
            </a:r>
            <a:r>
              <a:rPr lang="zh-CN" altLang="en-US" sz="2400" u="heavy" dirty="0">
                <a:uFill>
                  <a:solidFill>
                    <a:srgbClr val="C00000"/>
                  </a:solidFill>
                </a:uFill>
                <a:latin typeface="微软雅黑" panose="020B0503020204020204" pitchFamily="34" charset="-122"/>
                <a:ea typeface="微软雅黑" panose="020B0503020204020204" pitchFamily="34" charset="-122"/>
              </a:rPr>
              <a:t>语法</a:t>
            </a:r>
            <a:r>
              <a:rPr lang="zh-CN" altLang="en-US" sz="2400" dirty="0">
                <a:latin typeface="微软雅黑" panose="020B0503020204020204" pitchFamily="34" charset="-122"/>
                <a:ea typeface="微软雅黑" panose="020B0503020204020204" pitchFamily="34" charset="-122"/>
              </a:rPr>
              <a:t>、</a:t>
            </a:r>
            <a:r>
              <a:rPr lang="zh-CN" altLang="en-US" sz="2400" u="heavy" dirty="0">
                <a:uFill>
                  <a:solidFill>
                    <a:srgbClr val="C00000"/>
                  </a:solidFill>
                </a:uFill>
                <a:latin typeface="微软雅黑" panose="020B0503020204020204" pitchFamily="34" charset="-122"/>
                <a:ea typeface="微软雅黑" panose="020B0503020204020204" pitchFamily="34" charset="-122"/>
              </a:rPr>
              <a:t>语义</a:t>
            </a:r>
            <a:r>
              <a:rPr lang="zh-CN" altLang="en-US" sz="2400" dirty="0">
                <a:latin typeface="微软雅黑" panose="020B0503020204020204" pitchFamily="34" charset="-122"/>
                <a:ea typeface="微软雅黑" panose="020B0503020204020204" pitchFamily="34" charset="-122"/>
              </a:rPr>
              <a:t>、</a:t>
            </a:r>
            <a:r>
              <a:rPr lang="zh-CN" altLang="en-US" sz="2400" u="heavy" dirty="0">
                <a:uFill>
                  <a:solidFill>
                    <a:srgbClr val="C00000"/>
                  </a:solidFill>
                </a:uFill>
                <a:latin typeface="微软雅黑" panose="020B0503020204020204" pitchFamily="34" charset="-122"/>
                <a:ea typeface="微软雅黑" panose="020B0503020204020204" pitchFamily="34" charset="-122"/>
              </a:rPr>
              <a:t>同步（或时序）</a:t>
            </a:r>
          </a:p>
          <a:p>
            <a:pPr marL="0" indent="0">
              <a:buNone/>
            </a:pPr>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
        <p:nvSpPr>
          <p:cNvPr id="4" name="圆角矩形标注 3"/>
          <p:cNvSpPr/>
          <p:nvPr/>
        </p:nvSpPr>
        <p:spPr bwMode="auto">
          <a:xfrm>
            <a:off x="1219288" y="5036373"/>
            <a:ext cx="7010216" cy="800079"/>
          </a:xfrm>
          <a:prstGeom prst="wedgeRoundRectCallout">
            <a:avLst>
              <a:gd name="adj1" fmla="val -13488"/>
              <a:gd name="adj2" fmla="val -80248"/>
              <a:gd name="adj3" fmla="val 16667"/>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a:solidFill>
                  <a:schemeClr val="tx1"/>
                </a:solidFill>
                <a:latin typeface="Arial" panose="020B0604020202020204" pitchFamily="34" charset="0"/>
              </a:rPr>
              <a:t>数据与控制信息的结构或格式，例如，地址字段多长以及它在整个分组中处于</a:t>
            </a:r>
            <a:r>
              <a:rPr lang="zh-CN" altLang="en-US" dirty="0" smtClean="0">
                <a:solidFill>
                  <a:schemeClr val="tx1"/>
                </a:solidFill>
                <a:latin typeface="Arial" panose="020B0604020202020204" pitchFamily="34" charset="0"/>
              </a:rPr>
              <a:t>什么位置</a:t>
            </a:r>
            <a:r>
              <a:rPr lang="zh-CN" altLang="en-US" dirty="0">
                <a:solidFill>
                  <a:schemeClr val="tx1"/>
                </a:solidFill>
                <a:latin typeface="Arial" panose="020B0604020202020204" pitchFamily="34" charset="0"/>
              </a:rPr>
              <a:t>。</a:t>
            </a:r>
          </a:p>
        </p:txBody>
      </p:sp>
      <p:sp>
        <p:nvSpPr>
          <p:cNvPr id="5" name="圆角矩形标注 4"/>
          <p:cNvSpPr/>
          <p:nvPr/>
        </p:nvSpPr>
        <p:spPr bwMode="auto">
          <a:xfrm>
            <a:off x="1208296" y="5257752"/>
            <a:ext cx="7010216" cy="921636"/>
          </a:xfrm>
          <a:prstGeom prst="wedgeRoundRectCallout">
            <a:avLst>
              <a:gd name="adj1" fmla="val 591"/>
              <a:gd name="adj2" fmla="val -103913"/>
              <a:gd name="adj3" fmla="val 16667"/>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a:solidFill>
                  <a:schemeClr val="tx1"/>
                </a:solidFill>
                <a:latin typeface="Arial" panose="020B0604020202020204" pitchFamily="34" charset="0"/>
              </a:rPr>
              <a:t>各个控制信息的具体含义，包括需要发出何种控制信息、完成何种动作及做出</a:t>
            </a:r>
            <a:r>
              <a:rPr lang="zh-CN" altLang="en-US" dirty="0" smtClean="0">
                <a:solidFill>
                  <a:schemeClr val="tx1"/>
                </a:solidFill>
                <a:latin typeface="Arial" panose="020B0604020202020204" pitchFamily="34" charset="0"/>
              </a:rPr>
              <a:t>何种响应</a:t>
            </a:r>
            <a:r>
              <a:rPr lang="zh-CN" altLang="en-US" dirty="0">
                <a:solidFill>
                  <a:schemeClr val="tx1"/>
                </a:solidFill>
                <a:latin typeface="Arial" panose="020B0604020202020204" pitchFamily="34" charset="0"/>
              </a:rPr>
              <a:t>。</a:t>
            </a:r>
          </a:p>
        </p:txBody>
      </p:sp>
      <p:sp>
        <p:nvSpPr>
          <p:cNvPr id="6" name="圆角矩形标注 5"/>
          <p:cNvSpPr/>
          <p:nvPr/>
        </p:nvSpPr>
        <p:spPr bwMode="auto">
          <a:xfrm>
            <a:off x="838298" y="5016248"/>
            <a:ext cx="7010216" cy="907206"/>
          </a:xfrm>
          <a:prstGeom prst="wedgeRoundRectCallout">
            <a:avLst>
              <a:gd name="adj1" fmla="val 26679"/>
              <a:gd name="adj2" fmla="val -78851"/>
              <a:gd name="adj3" fmla="val 16667"/>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a:solidFill>
                  <a:schemeClr val="tx1"/>
                </a:solidFill>
                <a:latin typeface="Arial" panose="020B0604020202020204" pitchFamily="34" charset="0"/>
              </a:rPr>
              <a:t>事件实现顺序和时间的详细说明，包括数据应该在何时发送出去，以及</a:t>
            </a:r>
            <a:r>
              <a:rPr lang="zh-CN" altLang="en-US" dirty="0" smtClean="0">
                <a:solidFill>
                  <a:schemeClr val="tx1"/>
                </a:solidFill>
                <a:latin typeface="Arial" panose="020B0604020202020204" pitchFamily="34" charset="0"/>
              </a:rPr>
              <a:t>数据</a:t>
            </a:r>
            <a:r>
              <a:rPr lang="zh-CN" altLang="en-US" dirty="0">
                <a:solidFill>
                  <a:schemeClr val="tx1"/>
                </a:solidFill>
                <a:latin typeface="Arial" panose="020B0604020202020204" pitchFamily="34" charset="0"/>
              </a:rPr>
              <a:t>应该以什么速率发送。</a:t>
            </a:r>
          </a:p>
        </p:txBody>
      </p:sp>
    </p:spTree>
    <p:extLst>
      <p:ext uri="{BB962C8B-B14F-4D97-AF65-F5344CB8AC3E}">
        <p14:creationId xmlns:p14="http://schemas.microsoft.com/office/powerpoint/2010/main" val="110847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5" grpId="0" animBg="1"/>
      <p:bldP spid="5" grpId="1"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2. </a:t>
            </a:r>
            <a:r>
              <a:rPr lang="zh-CN" altLang="en-US" sz="2400" dirty="0">
                <a:solidFill>
                  <a:srgbClr val="0070C0"/>
                </a:solidFill>
                <a:latin typeface="微软雅黑" panose="020B0503020204020204" pitchFamily="34" charset="-122"/>
                <a:ea typeface="微软雅黑" panose="020B0503020204020204" pitchFamily="34" charset="-122"/>
              </a:rPr>
              <a:t>分层的体系结构</a:t>
            </a:r>
            <a:br>
              <a:rPr lang="zh-CN" altLang="en-US" sz="2400" dirty="0">
                <a:solidFill>
                  <a:srgbClr val="0070C0"/>
                </a:solidFill>
                <a:latin typeface="微软雅黑" panose="020B0503020204020204" pitchFamily="34" charset="-122"/>
                <a:ea typeface="微软雅黑" panose="020B0503020204020204" pitchFamily="34" charset="-122"/>
              </a:rPr>
            </a:b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49907" y="990664"/>
            <a:ext cx="8229600" cy="914376"/>
          </a:xfrm>
        </p:spPr>
        <p:txBody>
          <a:bodyPr/>
          <a:lstStyle/>
          <a:p>
            <a:r>
              <a:rPr lang="zh-CN" altLang="en-US" sz="2400" dirty="0">
                <a:latin typeface="微软雅黑" panose="020B0503020204020204" pitchFamily="34" charset="-122"/>
                <a:ea typeface="微软雅黑" panose="020B0503020204020204" pitchFamily="34" charset="-122"/>
              </a:rPr>
              <a:t>计算机网络是一个非常复杂的系统</a:t>
            </a:r>
            <a:r>
              <a:rPr lang="zh-CN" altLang="en-US" sz="2400" dirty="0" smtClean="0">
                <a:latin typeface="微软雅黑" panose="020B0503020204020204" pitchFamily="34" charset="-122"/>
                <a:ea typeface="微软雅黑" panose="020B0503020204020204" pitchFamily="34" charset="-122"/>
              </a:rPr>
              <a:t>，目前</a:t>
            </a:r>
            <a:r>
              <a:rPr lang="zh-CN" altLang="en-US" sz="2400" dirty="0">
                <a:latin typeface="微软雅黑" panose="020B0503020204020204" pitchFamily="34" charset="-122"/>
                <a:ea typeface="微软雅黑" panose="020B0503020204020204" pitchFamily="34" charset="-122"/>
              </a:rPr>
              <a:t>所有的计算机网络系统都采用分层的体系结构。</a:t>
            </a:r>
          </a:p>
          <a:p>
            <a:endParaRPr lang="zh-CN" altLang="en-US" sz="2400" dirty="0">
              <a:latin typeface="微软雅黑" panose="020B0503020204020204" pitchFamily="34" charset="-122"/>
              <a:ea typeface="微软雅黑" panose="020B0503020204020204" pitchFamily="34"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704" y="2068732"/>
            <a:ext cx="51435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429029" y="5413410"/>
            <a:ext cx="2074607" cy="276999"/>
          </a:xfrm>
          <a:prstGeom prst="rect">
            <a:avLst/>
          </a:prstGeom>
        </p:spPr>
        <p:txBody>
          <a:bodyPr wrap="none">
            <a:spAutoFit/>
          </a:bodyPr>
          <a:lstStyle/>
          <a:p>
            <a:r>
              <a:rPr lang="zh-CN" altLang="en-US" sz="1200" dirty="0"/>
              <a:t>图 </a:t>
            </a:r>
            <a:r>
              <a:rPr lang="en-US" altLang="zh-CN" sz="1200" dirty="0"/>
              <a:t>6-7  </a:t>
            </a:r>
            <a:r>
              <a:rPr lang="zh-CN" altLang="en-US" sz="1200" dirty="0"/>
              <a:t>邮政系统的分层结构</a:t>
            </a:r>
          </a:p>
        </p:txBody>
      </p:sp>
    </p:spTree>
    <p:extLst>
      <p:ext uri="{BB962C8B-B14F-4D97-AF65-F5344CB8AC3E}">
        <p14:creationId xmlns:p14="http://schemas.microsoft.com/office/powerpoint/2010/main" val="8754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308" y="838268"/>
            <a:ext cx="8229600" cy="5059301"/>
          </a:xfrm>
        </p:spPr>
        <p:txBody>
          <a:bodyPr/>
          <a:lstStyle/>
          <a:p>
            <a:pPr>
              <a:lnSpc>
                <a:spcPct val="150000"/>
              </a:lnSpc>
            </a:pPr>
            <a:r>
              <a:rPr lang="zh-CN" altLang="en-US" sz="2000" dirty="0">
                <a:solidFill>
                  <a:srgbClr val="0070C0"/>
                </a:solidFill>
                <a:latin typeface="微软雅黑" panose="020B0503020204020204" pitchFamily="34" charset="-122"/>
                <a:ea typeface="微软雅黑" panose="020B0503020204020204" pitchFamily="34" charset="-122"/>
              </a:rPr>
              <a:t>按层次结构来设计计算机网络的体系结构有以下</a:t>
            </a:r>
            <a:r>
              <a:rPr lang="zh-CN" altLang="en-US" sz="2000" dirty="0" smtClean="0">
                <a:solidFill>
                  <a:srgbClr val="0070C0"/>
                </a:solidFill>
                <a:latin typeface="微软雅黑" panose="020B0503020204020204" pitchFamily="34" charset="-122"/>
                <a:ea typeface="微软雅黑" panose="020B0503020204020204" pitchFamily="34" charset="-122"/>
              </a:rPr>
              <a:t>好处：</a:t>
            </a:r>
            <a:endParaRPr lang="zh-CN" altLang="en-US" sz="2000"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① 各层之间是</a:t>
            </a:r>
            <a:r>
              <a:rPr lang="zh-CN" altLang="en-US" sz="2000" dirty="0" smtClean="0">
                <a:latin typeface="微软雅黑" panose="020B0503020204020204" pitchFamily="34" charset="-122"/>
                <a:ea typeface="微软雅黑" panose="020B0503020204020204" pitchFamily="34" charset="-122"/>
              </a:rPr>
              <a:t>独立的</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② 灵活性</a:t>
            </a:r>
            <a:r>
              <a:rPr lang="zh-CN" altLang="en-US" sz="2000" dirty="0" smtClean="0">
                <a:latin typeface="微软雅黑" panose="020B0503020204020204" pitchFamily="34" charset="-122"/>
                <a:ea typeface="微软雅黑" panose="020B0503020204020204" pitchFamily="34" charset="-122"/>
              </a:rPr>
              <a:t>好</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③ 结构上可分</a:t>
            </a:r>
            <a:r>
              <a:rPr lang="zh-CN" altLang="en-US" sz="2000" dirty="0" smtClean="0">
                <a:latin typeface="微软雅黑" panose="020B0503020204020204" pitchFamily="34" charset="-122"/>
                <a:ea typeface="微软雅黑" panose="020B0503020204020204" pitchFamily="34" charset="-122"/>
              </a:rPr>
              <a:t>割开</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④ 易于实现和</a:t>
            </a:r>
            <a:r>
              <a:rPr lang="zh-CN" altLang="en-US" sz="2000" dirty="0" smtClean="0">
                <a:latin typeface="微软雅黑" panose="020B0503020204020204" pitchFamily="34" charset="-122"/>
                <a:ea typeface="微软雅黑" panose="020B0503020204020204" pitchFamily="34" charset="-122"/>
              </a:rPr>
              <a:t>维护</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⑤ 有利于功能</a:t>
            </a:r>
            <a:r>
              <a:rPr lang="zh-CN" altLang="en-US" sz="2000" dirty="0" smtClean="0">
                <a:latin typeface="微软雅黑" panose="020B0503020204020204" pitchFamily="34" charset="-122"/>
                <a:ea typeface="微软雅黑" panose="020B0503020204020204" pitchFamily="34" charset="-122"/>
              </a:rPr>
              <a:t>复用</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⑥ 能促进标准化工</a:t>
            </a:r>
            <a:r>
              <a:rPr lang="zh-CN" altLang="en-US" sz="2000" dirty="0" smtClean="0">
                <a:latin typeface="微软雅黑" panose="020B0503020204020204" pitchFamily="34" charset="-122"/>
                <a:ea typeface="微软雅黑" panose="020B0503020204020204" pitchFamily="34" charset="-122"/>
              </a:rPr>
              <a:t>作</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1974 </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IBM </a:t>
            </a:r>
            <a:r>
              <a:rPr lang="zh-CN" altLang="en-US" sz="2000" dirty="0">
                <a:latin typeface="微软雅黑" panose="020B0503020204020204" pitchFamily="34" charset="-122"/>
                <a:ea typeface="微软雅黑" panose="020B0503020204020204" pitchFamily="34" charset="-122"/>
              </a:rPr>
              <a:t>公司宣布了它研制的系统网络体系结构（</a:t>
            </a:r>
            <a:r>
              <a:rPr lang="en-US" altLang="zh-CN" sz="2000" dirty="0">
                <a:latin typeface="微软雅黑" panose="020B0503020204020204" pitchFamily="34" charset="-122"/>
                <a:ea typeface="微软雅黑" panose="020B0503020204020204" pitchFamily="34" charset="-122"/>
              </a:rPr>
              <a:t>System Network Architecture</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SNA</a:t>
            </a:r>
            <a:r>
              <a:rPr lang="zh-CN" altLang="en-US" sz="2000" dirty="0" smtClean="0">
                <a:latin typeface="微软雅黑" panose="020B0503020204020204" pitchFamily="34" charset="-122"/>
                <a:ea typeface="微软雅黑" panose="020B0503020204020204" pitchFamily="34" charset="-122"/>
              </a:rPr>
              <a:t>），这</a:t>
            </a:r>
            <a:r>
              <a:rPr lang="zh-CN" altLang="en-US" sz="2000" dirty="0">
                <a:latin typeface="微软雅黑" panose="020B0503020204020204" pitchFamily="34" charset="-122"/>
                <a:ea typeface="微软雅黑" panose="020B0503020204020204" pitchFamily="34" charset="-122"/>
              </a:rPr>
              <a:t>是世界上第一个网络体系结构。</a:t>
            </a:r>
          </a:p>
        </p:txBody>
      </p:sp>
    </p:spTree>
    <p:extLst>
      <p:ext uri="{BB962C8B-B14F-4D97-AF65-F5344CB8AC3E}">
        <p14:creationId xmlns:p14="http://schemas.microsoft.com/office/powerpoint/2010/main" val="110847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533476"/>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3. </a:t>
            </a:r>
            <a:r>
              <a:rPr lang="zh-CN" altLang="en-US" sz="2400" dirty="0">
                <a:solidFill>
                  <a:srgbClr val="0070C0"/>
                </a:solidFill>
                <a:latin typeface="微软雅黑" panose="020B0503020204020204" pitchFamily="34" charset="-122"/>
                <a:ea typeface="微软雅黑" panose="020B0503020204020204" pitchFamily="34" charset="-122"/>
              </a:rPr>
              <a:t>层次模型</a:t>
            </a:r>
            <a:r>
              <a:rPr lang="zh-CN" altLang="en-US" sz="2400" dirty="0">
                <a:latin typeface="微软雅黑" panose="020B0503020204020204" pitchFamily="34" charset="-122"/>
                <a:ea typeface="微软雅黑" panose="020B0503020204020204" pitchFamily="34" charset="-122"/>
              </a:rPr>
              <a:t/>
            </a:r>
            <a:br>
              <a:rPr lang="zh-CN" altLang="en-US" sz="2400" dirty="0">
                <a:latin typeface="微软雅黑" panose="020B0503020204020204" pitchFamily="34" charset="-122"/>
                <a:ea typeface="微软雅黑" panose="020B0503020204020204" pitchFamily="34" charset="-122"/>
              </a:rPr>
            </a:br>
            <a:endParaRPr lang="zh-CN" altLang="en-US" sz="2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308" y="1295457"/>
            <a:ext cx="8229600" cy="457188"/>
          </a:xfrm>
        </p:spPr>
        <p:txBody>
          <a:bodyPr/>
          <a:lstStyle/>
          <a:p>
            <a:r>
              <a:rPr lang="zh-CN" altLang="en-US" sz="2400" dirty="0" smtClean="0">
                <a:latin typeface="微软雅黑" panose="020B0503020204020204" pitchFamily="34" charset="-122"/>
                <a:ea typeface="微软雅黑" panose="020B0503020204020204" pitchFamily="34" charset="-122"/>
              </a:rPr>
              <a:t>开放系统互连参考模型</a:t>
            </a:r>
            <a:r>
              <a:rPr lang="en-US" altLang="zh-CN" sz="2400" dirty="0" smtClean="0">
                <a:latin typeface="微软雅黑" panose="020B0503020204020204" pitchFamily="34" charset="-122"/>
                <a:ea typeface="微软雅黑" panose="020B0503020204020204" pitchFamily="34" charset="-122"/>
              </a:rPr>
              <a:t>OSI</a:t>
            </a:r>
            <a:endParaRPr lang="zh-CN" altLang="en-US" sz="2400" dirty="0">
              <a:latin typeface="微软雅黑" panose="020B0503020204020204" pitchFamily="34" charset="-122"/>
              <a:ea typeface="微软雅黑" panose="020B0503020204020204" pitchFamily="34" charset="-12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78" y="1967891"/>
            <a:ext cx="572444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200436" y="5588302"/>
            <a:ext cx="2997937" cy="276999"/>
          </a:xfrm>
          <a:prstGeom prst="rect">
            <a:avLst/>
          </a:prstGeom>
        </p:spPr>
        <p:txBody>
          <a:bodyPr wrap="none">
            <a:spAutoFit/>
          </a:bodyPr>
          <a:lstStyle/>
          <a:p>
            <a:r>
              <a:rPr lang="zh-CN" altLang="en-US" sz="1200" dirty="0"/>
              <a:t>图 </a:t>
            </a:r>
            <a:r>
              <a:rPr lang="en-US" altLang="zh-CN" sz="1200" dirty="0"/>
              <a:t>6-8  </a:t>
            </a:r>
            <a:r>
              <a:rPr lang="zh-CN" altLang="en-US" sz="1200" dirty="0"/>
              <a:t>开放系统互连参考模型的体系结构</a:t>
            </a:r>
          </a:p>
        </p:txBody>
      </p:sp>
      <p:cxnSp>
        <p:nvCxnSpPr>
          <p:cNvPr id="6" name="直接箭头连接符 5"/>
          <p:cNvCxnSpPr/>
          <p:nvPr/>
        </p:nvCxnSpPr>
        <p:spPr bwMode="auto">
          <a:xfrm flipV="1">
            <a:off x="1066892" y="1967891"/>
            <a:ext cx="0" cy="3514725"/>
          </a:xfrm>
          <a:prstGeom prst="straightConnector1">
            <a:avLst/>
          </a:prstGeom>
          <a:solidFill>
            <a:schemeClr val="accent1"/>
          </a:solidFill>
          <a:ln w="76200" cap="flat" cmpd="sng" algn="ctr">
            <a:solidFill>
              <a:schemeClr val="accent6">
                <a:lumMod val="75000"/>
              </a:schemeClr>
            </a:solidFill>
            <a:prstDash val="solid"/>
            <a:round/>
            <a:headEnd type="none" w="med" len="med"/>
            <a:tailEnd type="arrow"/>
          </a:ln>
          <a:effectLst>
            <a:glow rad="63500">
              <a:schemeClr val="accent4">
                <a:satMod val="175000"/>
                <a:alpha val="40000"/>
              </a:schemeClr>
            </a:glow>
            <a:outerShdw dist="35921" dir="2700000" algn="ctr" rotWithShape="0">
              <a:schemeClr val="bg2"/>
            </a:outerShdw>
            <a:reflection blurRad="6350" stA="52000" endA="300" endPos="35000" dir="5400000" sy="-100000" algn="bl" rotWithShape="0"/>
          </a:effectLst>
          <a:extLst/>
        </p:spPr>
      </p:cxnSp>
    </p:spTree>
    <p:extLst>
      <p:ext uri="{BB962C8B-B14F-4D97-AF65-F5344CB8AC3E}">
        <p14:creationId xmlns:p14="http://schemas.microsoft.com/office/powerpoint/2010/main" val="414857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left)">
                                      <p:cBhvr>
                                        <p:cTn id="10" dur="500"/>
                                        <p:tgtEl>
                                          <p:spTgt spid="717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4456" y="685872"/>
            <a:ext cx="8229600" cy="457188"/>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TCP/IP </a:t>
            </a:r>
            <a:r>
              <a:rPr lang="zh-CN" altLang="en-US" sz="2400" dirty="0">
                <a:solidFill>
                  <a:srgbClr val="0070C0"/>
                </a:solidFill>
                <a:latin typeface="微软雅黑" panose="020B0503020204020204" pitchFamily="34" charset="-122"/>
                <a:ea typeface="微软雅黑" panose="020B0503020204020204" pitchFamily="34" charset="-122"/>
              </a:rPr>
              <a:t>参考模型</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60" y="1219258"/>
            <a:ext cx="74771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926824" y="3695758"/>
            <a:ext cx="5670142" cy="276999"/>
          </a:xfrm>
          <a:prstGeom prst="rect">
            <a:avLst/>
          </a:prstGeom>
        </p:spPr>
        <p:txBody>
          <a:bodyPr wrap="square">
            <a:spAutoFit/>
          </a:bodyPr>
          <a:lstStyle/>
          <a:p>
            <a:r>
              <a:rPr lang="zh-CN" altLang="en-US" sz="1200" dirty="0"/>
              <a:t>图 </a:t>
            </a:r>
            <a:r>
              <a:rPr lang="en-US" altLang="zh-CN" sz="1200" dirty="0"/>
              <a:t>6-9  TCP/IP </a:t>
            </a:r>
            <a:r>
              <a:rPr lang="zh-CN" altLang="en-US" sz="1200" dirty="0"/>
              <a:t>参考模型的体系结构以及沙漏计时器形状的 </a:t>
            </a:r>
            <a:r>
              <a:rPr lang="en-US" altLang="zh-CN" sz="1200" dirty="0"/>
              <a:t>TCP/IP </a:t>
            </a:r>
            <a:r>
              <a:rPr lang="zh-CN" altLang="en-US" sz="1200" dirty="0"/>
              <a:t>协议簇</a:t>
            </a:r>
          </a:p>
        </p:txBody>
      </p:sp>
      <p:sp>
        <p:nvSpPr>
          <p:cNvPr id="7" name="TextBox 6"/>
          <p:cNvSpPr txBox="1"/>
          <p:nvPr/>
        </p:nvSpPr>
        <p:spPr>
          <a:xfrm>
            <a:off x="954460" y="4114782"/>
            <a:ext cx="7732232"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应用层</a:t>
            </a:r>
          </a:p>
          <a:p>
            <a:r>
              <a:rPr lang="zh-CN" altLang="en-US" dirty="0">
                <a:latin typeface="微软雅黑" panose="020B0503020204020204" pitchFamily="34" charset="-122"/>
                <a:ea typeface="微软雅黑" panose="020B0503020204020204" pitchFamily="34" charset="-122"/>
              </a:rPr>
              <a:t>应用层是体系结构中的最高层。应用层的任务是通过应用进程间的交互来完成特定的</a:t>
            </a:r>
            <a:r>
              <a:rPr lang="zh-CN" altLang="en-US" dirty="0" smtClean="0">
                <a:latin typeface="微软雅黑" panose="020B0503020204020204" pitchFamily="34" charset="-122"/>
                <a:ea typeface="微软雅黑" panose="020B0503020204020204" pitchFamily="34" charset="-122"/>
              </a:rPr>
              <a:t>网络应用</a:t>
            </a:r>
            <a:r>
              <a:rPr lang="zh-CN" altLang="en-US" dirty="0">
                <a:latin typeface="微软雅黑" panose="020B0503020204020204" pitchFamily="34" charset="-122"/>
                <a:ea typeface="微软雅黑" panose="020B0503020204020204" pitchFamily="34" charset="-122"/>
              </a:rPr>
              <a:t>。应用层协议定义的是应用进程间通信和交互的规则。这里的进程就是指正在运行的程序。</a:t>
            </a:r>
          </a:p>
          <a:p>
            <a:r>
              <a:rPr lang="zh-CN" altLang="en-US" dirty="0">
                <a:latin typeface="微软雅黑" panose="020B0503020204020204" pitchFamily="34" charset="-122"/>
                <a:ea typeface="微软雅黑" panose="020B0503020204020204" pitchFamily="34" charset="-122"/>
              </a:rPr>
              <a:t>对于不同的网络应用需要有不同的应用层协议。因特网中的应用层协议很多，如支持万维网</a:t>
            </a:r>
            <a:r>
              <a:rPr lang="zh-CN" altLang="en-US" dirty="0" smtClean="0">
                <a:latin typeface="微软雅黑" panose="020B0503020204020204" pitchFamily="34" charset="-122"/>
                <a:ea typeface="微软雅黑" panose="020B0503020204020204" pitchFamily="34" charset="-122"/>
              </a:rPr>
              <a:t>应用</a:t>
            </a:r>
            <a:r>
              <a:rPr lang="zh-CN" altLang="en-US" dirty="0">
                <a:latin typeface="微软雅黑" panose="020B0503020204020204" pitchFamily="34" charset="-122"/>
                <a:ea typeface="微软雅黑" panose="020B0503020204020204" pitchFamily="34" charset="-122"/>
              </a:rPr>
              <a:t>的 </a:t>
            </a:r>
            <a:r>
              <a:rPr lang="en-US" altLang="zh-CN" dirty="0">
                <a:latin typeface="微软雅黑" panose="020B0503020204020204" pitchFamily="34" charset="-122"/>
                <a:ea typeface="微软雅黑" panose="020B0503020204020204" pitchFamily="34" charset="-122"/>
              </a:rPr>
              <a:t>HTTP </a:t>
            </a:r>
            <a:r>
              <a:rPr lang="zh-CN" altLang="en-US" dirty="0">
                <a:latin typeface="微软雅黑" panose="020B0503020204020204" pitchFamily="34" charset="-122"/>
                <a:ea typeface="微软雅黑" panose="020B0503020204020204" pitchFamily="34" charset="-122"/>
              </a:rPr>
              <a:t>协议、支持电子邮件的 </a:t>
            </a:r>
            <a:r>
              <a:rPr lang="en-US" altLang="zh-CN" dirty="0">
                <a:latin typeface="微软雅黑" panose="020B0503020204020204" pitchFamily="34" charset="-122"/>
                <a:ea typeface="微软雅黑" panose="020B0503020204020204" pitchFamily="34" charset="-122"/>
              </a:rPr>
              <a:t>SMTP </a:t>
            </a:r>
            <a:r>
              <a:rPr lang="zh-CN" altLang="en-US" dirty="0">
                <a:latin typeface="微软雅黑" panose="020B0503020204020204" pitchFamily="34" charset="-122"/>
                <a:ea typeface="微软雅黑" panose="020B0503020204020204" pitchFamily="34" charset="-122"/>
              </a:rPr>
              <a:t>协议、支持文件传送的 </a:t>
            </a:r>
            <a:r>
              <a:rPr lang="en-US" altLang="zh-CN" dirty="0">
                <a:latin typeface="微软雅黑" panose="020B0503020204020204" pitchFamily="34" charset="-122"/>
                <a:ea typeface="微软雅黑" panose="020B0503020204020204" pitchFamily="34" charset="-122"/>
              </a:rPr>
              <a:t>FTP </a:t>
            </a:r>
            <a:r>
              <a:rPr lang="zh-CN" altLang="en-US" dirty="0">
                <a:latin typeface="微软雅黑" panose="020B0503020204020204" pitchFamily="34" charset="-122"/>
                <a:ea typeface="微软雅黑" panose="020B0503020204020204" pitchFamily="34" charset="-122"/>
              </a:rPr>
              <a:t>协议等。我们将应用层</a:t>
            </a:r>
            <a:r>
              <a:rPr lang="zh-CN" altLang="en-US" dirty="0" smtClean="0">
                <a:latin typeface="微软雅黑" panose="020B0503020204020204" pitchFamily="34" charset="-122"/>
                <a:ea typeface="微软雅黑" panose="020B0503020204020204" pitchFamily="34" charset="-122"/>
              </a:rPr>
              <a:t>交互</a:t>
            </a:r>
            <a:r>
              <a:rPr lang="zh-CN" altLang="en-US" dirty="0">
                <a:latin typeface="微软雅黑" panose="020B0503020204020204" pitchFamily="34" charset="-122"/>
                <a:ea typeface="微软雅黑" panose="020B0503020204020204" pitchFamily="34" charset="-122"/>
              </a:rPr>
              <a:t>的数据单元称为报文（</a:t>
            </a:r>
            <a:r>
              <a:rPr lang="en-US" altLang="zh-CN" dirty="0">
                <a:latin typeface="微软雅黑" panose="020B0503020204020204" pitchFamily="34" charset="-122"/>
                <a:ea typeface="微软雅黑" panose="020B0503020204020204" pitchFamily="34" charset="-122"/>
              </a:rPr>
              <a:t>message</a:t>
            </a:r>
            <a:r>
              <a:rPr lang="zh-CN" altLang="en-US" dirty="0">
                <a:latin typeface="微软雅黑" panose="020B0503020204020204" pitchFamily="34" charset="-122"/>
                <a:ea typeface="微软雅黑" panose="020B0503020204020204" pitchFamily="34" charset="-122"/>
              </a:rPr>
              <a:t>）。</a:t>
            </a:r>
          </a:p>
          <a:p>
            <a:endParaRPr lang="zh-CN" altLang="en-US" dirty="0"/>
          </a:p>
        </p:txBody>
      </p:sp>
      <p:sp>
        <p:nvSpPr>
          <p:cNvPr id="10" name="TextBox 9"/>
          <p:cNvSpPr txBox="1"/>
          <p:nvPr/>
        </p:nvSpPr>
        <p:spPr>
          <a:xfrm>
            <a:off x="990758" y="4114782"/>
            <a:ext cx="7732232"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 传输层</a:t>
            </a:r>
          </a:p>
          <a:p>
            <a:r>
              <a:rPr lang="zh-CN" altLang="en-US" dirty="0">
                <a:latin typeface="微软雅黑" panose="020B0503020204020204" pitchFamily="34" charset="-122"/>
                <a:ea typeface="微软雅黑" panose="020B0503020204020204" pitchFamily="34" charset="-122"/>
              </a:rPr>
              <a:t>传输层（或运输层）的任务是负责为两台主机中进程之间的通信提供通用的数据传输服务</a:t>
            </a:r>
            <a:r>
              <a:rPr lang="zh-CN" altLang="en-US" dirty="0" smtClean="0">
                <a:latin typeface="微软雅黑" panose="020B0503020204020204" pitchFamily="34" charset="-122"/>
                <a:ea typeface="微软雅黑" panose="020B0503020204020204" pitchFamily="34" charset="-122"/>
              </a:rPr>
              <a:t>。应用</a:t>
            </a:r>
            <a:r>
              <a:rPr lang="zh-CN" altLang="en-US" dirty="0">
                <a:latin typeface="微软雅黑" panose="020B0503020204020204" pitchFamily="34" charset="-122"/>
                <a:ea typeface="微软雅黑" panose="020B0503020204020204" pitchFamily="34" charset="-122"/>
              </a:rPr>
              <a:t>进程利用该服务传送应用层报文</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在因特网中，主要有以下两个传输层协议。</a:t>
            </a:r>
          </a:p>
          <a:p>
            <a:r>
              <a:rPr lang="zh-CN" altLang="en-US" dirty="0">
                <a:latin typeface="微软雅黑" panose="020B0503020204020204" pitchFamily="34" charset="-122"/>
                <a:ea typeface="微软雅黑" panose="020B0503020204020204" pitchFamily="34" charset="-122"/>
              </a:rPr>
              <a:t>① 传输控制协议（</a:t>
            </a:r>
            <a:r>
              <a:rPr lang="en-US" altLang="zh-CN" dirty="0">
                <a:latin typeface="微软雅黑" panose="020B0503020204020204" pitchFamily="34" charset="-122"/>
                <a:ea typeface="微软雅黑" panose="020B0503020204020204" pitchFamily="34" charset="-122"/>
              </a:rPr>
              <a:t>Transmission Control Protocol</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TCP</a:t>
            </a:r>
            <a:r>
              <a:rPr lang="zh-CN" altLang="en-US" dirty="0">
                <a:latin typeface="微软雅黑" panose="020B0503020204020204" pitchFamily="34" charset="-122"/>
                <a:ea typeface="微软雅黑" panose="020B0503020204020204" pitchFamily="34" charset="-122"/>
              </a:rPr>
              <a:t>）：提供面向连接的可靠的数据传输</a:t>
            </a:r>
            <a:r>
              <a:rPr lang="zh-CN" altLang="en-US" dirty="0" smtClean="0">
                <a:latin typeface="微软雅黑" panose="020B0503020204020204" pitchFamily="34" charset="-122"/>
                <a:ea typeface="微软雅黑" panose="020B0503020204020204" pitchFamily="34" charset="-122"/>
              </a:rPr>
              <a:t>服务</a:t>
            </a:r>
            <a:r>
              <a:rPr lang="zh-CN" altLang="en-US" dirty="0">
                <a:latin typeface="微软雅黑" panose="020B0503020204020204" pitchFamily="34" charset="-122"/>
                <a:ea typeface="微软雅黑" panose="020B0503020204020204" pitchFamily="34" charset="-122"/>
              </a:rPr>
              <a:t>，其数据传输的单位是报文段（</a:t>
            </a:r>
            <a:r>
              <a:rPr lang="en-US" altLang="zh-CN" dirty="0">
                <a:latin typeface="微软雅黑" panose="020B0503020204020204" pitchFamily="34" charset="-122"/>
                <a:ea typeface="微软雅黑" panose="020B0503020204020204" pitchFamily="34" charset="-122"/>
              </a:rPr>
              <a:t>segment</a:t>
            </a:r>
            <a:r>
              <a:rPr lang="zh-CN" altLang="en-US" dirty="0">
                <a:latin typeface="微软雅黑" panose="020B0503020204020204" pitchFamily="34" charset="-122"/>
                <a:ea typeface="微软雅黑" panose="020B0503020204020204" pitchFamily="34" charset="-122"/>
              </a:rPr>
              <a:t>）。</a:t>
            </a:r>
          </a:p>
          <a:p>
            <a:r>
              <a:rPr lang="zh-CN" altLang="en-US" dirty="0">
                <a:latin typeface="微软雅黑" panose="020B0503020204020204" pitchFamily="34" charset="-122"/>
                <a:ea typeface="微软雅黑" panose="020B0503020204020204" pitchFamily="34" charset="-122"/>
              </a:rPr>
              <a:t>② 用户数据报协议（</a:t>
            </a:r>
            <a:r>
              <a:rPr lang="en-US" altLang="zh-CN" dirty="0">
                <a:latin typeface="微软雅黑" panose="020B0503020204020204" pitchFamily="34" charset="-122"/>
                <a:ea typeface="微软雅黑" panose="020B0503020204020204" pitchFamily="34" charset="-122"/>
              </a:rPr>
              <a:t>User Datagram Protocol</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UDP</a:t>
            </a:r>
            <a:r>
              <a:rPr lang="zh-CN" altLang="en-US" dirty="0">
                <a:latin typeface="微软雅黑" panose="020B0503020204020204" pitchFamily="34" charset="-122"/>
                <a:ea typeface="微软雅黑" panose="020B0503020204020204" pitchFamily="34" charset="-122"/>
              </a:rPr>
              <a:t>）：提供无连接的不可靠的数据传输服务</a:t>
            </a:r>
            <a:r>
              <a:rPr lang="zh-CN" altLang="en-US" dirty="0" smtClean="0">
                <a:latin typeface="微软雅黑" panose="020B0503020204020204" pitchFamily="34" charset="-122"/>
                <a:ea typeface="微软雅黑" panose="020B0503020204020204" pitchFamily="34" charset="-122"/>
              </a:rPr>
              <a:t>，其</a:t>
            </a:r>
            <a:r>
              <a:rPr lang="zh-CN" altLang="en-US" dirty="0">
                <a:latin typeface="微软雅黑" panose="020B0503020204020204" pitchFamily="34" charset="-122"/>
                <a:ea typeface="微软雅黑" panose="020B0503020204020204" pitchFamily="34" charset="-122"/>
              </a:rPr>
              <a:t>数据传输的单位是用户数据报。</a:t>
            </a:r>
          </a:p>
        </p:txBody>
      </p:sp>
      <p:sp>
        <p:nvSpPr>
          <p:cNvPr id="11" name="TextBox 10"/>
          <p:cNvSpPr txBox="1"/>
          <p:nvPr/>
        </p:nvSpPr>
        <p:spPr>
          <a:xfrm>
            <a:off x="954460" y="4114782"/>
            <a:ext cx="7732232"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 网络层</a:t>
            </a:r>
          </a:p>
          <a:p>
            <a:r>
              <a:rPr lang="zh-CN" altLang="en-US" dirty="0">
                <a:latin typeface="微软雅黑" panose="020B0503020204020204" pitchFamily="34" charset="-122"/>
                <a:ea typeface="微软雅黑" panose="020B0503020204020204" pitchFamily="34" charset="-122"/>
              </a:rPr>
              <a:t>网络层负责为分组交换网上的不同主机提供通信服务。在发送数据时，网络层把传输层</a:t>
            </a:r>
            <a:r>
              <a:rPr lang="zh-CN" altLang="en-US" dirty="0" smtClean="0">
                <a:latin typeface="微软雅黑" panose="020B0503020204020204" pitchFamily="34" charset="-122"/>
                <a:ea typeface="微软雅黑" panose="020B0503020204020204" pitchFamily="34" charset="-122"/>
              </a:rPr>
              <a:t>产生</a:t>
            </a:r>
            <a:r>
              <a:rPr lang="zh-CN" altLang="en-US" dirty="0">
                <a:latin typeface="微软雅黑" panose="020B0503020204020204" pitchFamily="34" charset="-122"/>
                <a:ea typeface="微软雅黑" panose="020B0503020204020204" pitchFamily="34" charset="-122"/>
              </a:rPr>
              <a:t>的报文段或用户数据报封装成分组或包进行传送</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网络层</a:t>
            </a:r>
            <a:r>
              <a:rPr lang="zh-CN" altLang="en-US" dirty="0">
                <a:latin typeface="微软雅黑" panose="020B0503020204020204" pitchFamily="34" charset="-122"/>
                <a:ea typeface="微软雅黑" panose="020B0503020204020204" pitchFamily="34" charset="-122"/>
              </a:rPr>
              <a:t>的一个重要任务就是选择合适的路由，将源主机传输层所传下来的分组，通过网络</a:t>
            </a:r>
            <a:r>
              <a:rPr lang="zh-CN" altLang="en-US" dirty="0" smtClean="0">
                <a:latin typeface="微软雅黑" panose="020B0503020204020204" pitchFamily="34" charset="-122"/>
                <a:ea typeface="微软雅黑" panose="020B0503020204020204" pitchFamily="34" charset="-122"/>
              </a:rPr>
              <a:t>中的</a:t>
            </a:r>
            <a:r>
              <a:rPr lang="zh-CN" altLang="en-US" dirty="0">
                <a:latin typeface="微软雅黑" panose="020B0503020204020204" pitchFamily="34" charset="-122"/>
                <a:ea typeface="微软雅黑" panose="020B0503020204020204" pitchFamily="34" charset="-122"/>
              </a:rPr>
              <a:t>路由器的转发（通常要经过多个路由器），最后送到目的主机。因特网的网络层也叫作网际</a:t>
            </a:r>
            <a:r>
              <a:rPr lang="zh-CN" altLang="en-US" dirty="0" smtClean="0">
                <a:latin typeface="微软雅黑" panose="020B0503020204020204" pitchFamily="34" charset="-122"/>
                <a:ea typeface="微软雅黑" panose="020B0503020204020204" pitchFamily="34" charset="-122"/>
              </a:rPr>
              <a:t>层或 </a:t>
            </a:r>
            <a:r>
              <a:rPr lang="en-US" altLang="zh-CN" dirty="0">
                <a:latin typeface="微软雅黑" panose="020B0503020204020204" pitchFamily="34" charset="-122"/>
                <a:ea typeface="微软雅黑" panose="020B0503020204020204" pitchFamily="34" charset="-122"/>
              </a:rPr>
              <a:t>IP </a:t>
            </a:r>
            <a:r>
              <a:rPr lang="zh-CN" altLang="en-US" dirty="0">
                <a:latin typeface="微软雅黑" panose="020B0503020204020204" pitchFamily="34" charset="-122"/>
                <a:ea typeface="微软雅黑" panose="020B0503020204020204" pitchFamily="34" charset="-122"/>
              </a:rPr>
              <a:t>层。</a:t>
            </a:r>
          </a:p>
        </p:txBody>
      </p:sp>
      <p:sp>
        <p:nvSpPr>
          <p:cNvPr id="12" name="TextBox 11"/>
          <p:cNvSpPr txBox="1"/>
          <p:nvPr/>
        </p:nvSpPr>
        <p:spPr>
          <a:xfrm>
            <a:off x="965404" y="4100250"/>
            <a:ext cx="7732232"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 数据链路层</a:t>
            </a:r>
          </a:p>
          <a:p>
            <a:r>
              <a:rPr lang="zh-CN" altLang="en-US" dirty="0">
                <a:latin typeface="微软雅黑" panose="020B0503020204020204" pitchFamily="34" charset="-122"/>
                <a:ea typeface="微软雅黑" panose="020B0503020204020204" pitchFamily="34" charset="-122"/>
              </a:rPr>
              <a:t>数据链路层常简称为链路层。计算机网络由主机、路由器和连接它们的链路组成，从源</a:t>
            </a:r>
            <a:r>
              <a:rPr lang="zh-CN" altLang="en-US" dirty="0" smtClean="0">
                <a:latin typeface="微软雅黑" panose="020B0503020204020204" pitchFamily="34" charset="-122"/>
                <a:ea typeface="微软雅黑" panose="020B0503020204020204" pitchFamily="34" charset="-122"/>
              </a:rPr>
              <a:t>主机</a:t>
            </a:r>
            <a:r>
              <a:rPr lang="zh-CN" altLang="en-US" dirty="0">
                <a:latin typeface="微软雅黑" panose="020B0503020204020204" pitchFamily="34" charset="-122"/>
                <a:ea typeface="微软雅黑" panose="020B0503020204020204" pitchFamily="34" charset="-122"/>
              </a:rPr>
              <a:t>发送到目的主机的分组必须在一段一段的链路上传送。数据链路层的任务就是将分组从</a:t>
            </a:r>
            <a:r>
              <a:rPr lang="zh-CN" altLang="en-US" dirty="0" smtClean="0">
                <a:latin typeface="微软雅黑" panose="020B0503020204020204" pitchFamily="34" charset="-122"/>
                <a:ea typeface="微软雅黑" panose="020B0503020204020204" pitchFamily="34" charset="-122"/>
              </a:rPr>
              <a:t>链路的</a:t>
            </a:r>
            <a:r>
              <a:rPr lang="zh-CN" altLang="en-US" dirty="0">
                <a:latin typeface="微软雅黑" panose="020B0503020204020204" pitchFamily="34" charset="-122"/>
                <a:ea typeface="微软雅黑" panose="020B0503020204020204" pitchFamily="34" charset="-122"/>
              </a:rPr>
              <a:t>一端传送到另一端。我们将数据链路层传送的数据单元称为帧（</a:t>
            </a:r>
            <a:r>
              <a:rPr lang="en-US" altLang="zh-CN" dirty="0">
                <a:latin typeface="微软雅黑" panose="020B0503020204020204" pitchFamily="34" charset="-122"/>
                <a:ea typeface="微软雅黑" panose="020B0503020204020204" pitchFamily="34" charset="-122"/>
              </a:rPr>
              <a:t>frame</a:t>
            </a:r>
            <a:r>
              <a:rPr lang="zh-CN" altLang="en-US" dirty="0">
                <a:latin typeface="微软雅黑" panose="020B0503020204020204" pitchFamily="34" charset="-122"/>
                <a:ea typeface="微软雅黑" panose="020B0503020204020204" pitchFamily="34" charset="-122"/>
              </a:rPr>
              <a:t>）。因此，数据链路层</a:t>
            </a:r>
            <a:r>
              <a:rPr lang="zh-CN" altLang="en-US" dirty="0" smtClean="0">
                <a:latin typeface="微软雅黑" panose="020B0503020204020204" pitchFamily="34" charset="-122"/>
                <a:ea typeface="微软雅黑" panose="020B0503020204020204" pitchFamily="34" charset="-122"/>
              </a:rPr>
              <a:t>的任务</a:t>
            </a:r>
            <a:r>
              <a:rPr lang="zh-CN" altLang="en-US" dirty="0">
                <a:latin typeface="微软雅黑" panose="020B0503020204020204" pitchFamily="34" charset="-122"/>
                <a:ea typeface="微软雅黑" panose="020B0503020204020204" pitchFamily="34" charset="-122"/>
              </a:rPr>
              <a:t>就是在相邻节点之间（主机和路由器之间或两个路由器之间）的链路上传送以帧为单位的数</a:t>
            </a:r>
          </a:p>
          <a:p>
            <a:r>
              <a:rPr lang="zh-CN" altLang="en-US" dirty="0">
                <a:latin typeface="微软雅黑" panose="020B0503020204020204" pitchFamily="34" charset="-122"/>
                <a:ea typeface="微软雅黑" panose="020B0503020204020204" pitchFamily="34" charset="-122"/>
              </a:rPr>
              <a:t>据。每一帧包括数据和必要的控制信息（如同步信息、差错控制等）。</a:t>
            </a:r>
          </a:p>
        </p:txBody>
      </p:sp>
      <p:sp>
        <p:nvSpPr>
          <p:cNvPr id="13" name="TextBox 12"/>
          <p:cNvSpPr txBox="1"/>
          <p:nvPr/>
        </p:nvSpPr>
        <p:spPr>
          <a:xfrm>
            <a:off x="965404" y="4125600"/>
            <a:ext cx="7732232"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 物理层</a:t>
            </a:r>
          </a:p>
          <a:p>
            <a:r>
              <a:rPr lang="zh-CN" altLang="en-US" dirty="0">
                <a:latin typeface="微软雅黑" panose="020B0503020204020204" pitchFamily="34" charset="-122"/>
                <a:ea typeface="微软雅黑" panose="020B0503020204020204" pitchFamily="34" charset="-122"/>
              </a:rPr>
              <a:t>物理层是体系结构的最底层，完成计算机网络中最基础的任务，即在传输媒体上传送</a:t>
            </a:r>
            <a:r>
              <a:rPr lang="zh-CN" altLang="en-US" dirty="0" smtClean="0">
                <a:latin typeface="微软雅黑" panose="020B0503020204020204" pitchFamily="34" charset="-122"/>
                <a:ea typeface="微软雅黑" panose="020B0503020204020204" pitchFamily="34" charset="-122"/>
              </a:rPr>
              <a:t>比特流</a:t>
            </a:r>
            <a:r>
              <a:rPr lang="zh-CN" altLang="en-US" dirty="0">
                <a:latin typeface="微软雅黑" panose="020B0503020204020204" pitchFamily="34" charset="-122"/>
                <a:ea typeface="微软雅黑" panose="020B0503020204020204" pitchFamily="34" charset="-122"/>
              </a:rPr>
              <a:t>，将数据链路层帧中的每个比特从一个节点通过传输媒体传送到下一个节点。物理层传送</a:t>
            </a:r>
            <a:r>
              <a:rPr lang="zh-CN" altLang="en-US" dirty="0" smtClean="0">
                <a:latin typeface="微软雅黑" panose="020B0503020204020204" pitchFamily="34" charset="-122"/>
                <a:ea typeface="微软雅黑" panose="020B0503020204020204" pitchFamily="34" charset="-122"/>
              </a:rPr>
              <a:t>数据</a:t>
            </a:r>
            <a:r>
              <a:rPr lang="zh-CN" altLang="en-US" dirty="0">
                <a:latin typeface="微软雅黑" panose="020B0503020204020204" pitchFamily="34" charset="-122"/>
                <a:ea typeface="微软雅黑" panose="020B0503020204020204" pitchFamily="34" charset="-122"/>
              </a:rPr>
              <a:t>的单位是比特。物理层要考虑用多大的电压代表 </a:t>
            </a:r>
            <a:r>
              <a:rPr lang="en-US" altLang="zh-CN" dirty="0">
                <a:latin typeface="微软雅黑" panose="020B0503020204020204" pitchFamily="34" charset="-122"/>
                <a:ea typeface="微软雅黑" panose="020B0503020204020204" pitchFamily="34" charset="-122"/>
              </a:rPr>
              <a:t>0 </a:t>
            </a:r>
            <a:r>
              <a:rPr lang="zh-CN" altLang="en-US" dirty="0">
                <a:latin typeface="微软雅黑" panose="020B0503020204020204" pitchFamily="34" charset="-122"/>
                <a:ea typeface="微软雅黑" panose="020B0503020204020204" pitchFamily="34" charset="-122"/>
              </a:rPr>
              <a:t>或 </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，以及接收方如何识别出发送方所</a:t>
            </a:r>
            <a:r>
              <a:rPr lang="zh-CN" altLang="en-US" dirty="0" smtClean="0">
                <a:latin typeface="微软雅黑" panose="020B0503020204020204" pitchFamily="34" charset="-122"/>
                <a:ea typeface="微软雅黑" panose="020B0503020204020204" pitchFamily="34" charset="-122"/>
              </a:rPr>
              <a:t>发送</a:t>
            </a:r>
            <a:r>
              <a:rPr lang="zh-CN" altLang="en-US" dirty="0">
                <a:latin typeface="微软雅黑" panose="020B0503020204020204" pitchFamily="34" charset="-122"/>
                <a:ea typeface="微软雅黑" panose="020B0503020204020204" pitchFamily="34" charset="-122"/>
              </a:rPr>
              <a:t>的比特。物理层还要考虑所采用的传输媒体的类型，如双绞线、同轴电缆、光缆等。</a:t>
            </a:r>
          </a:p>
        </p:txBody>
      </p:sp>
    </p:spTree>
    <p:extLst>
      <p:ext uri="{BB962C8B-B14F-4D97-AF65-F5344CB8AC3E}">
        <p14:creationId xmlns:p14="http://schemas.microsoft.com/office/powerpoint/2010/main" val="242849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ipe(left)">
                                      <p:cBhvr>
                                        <p:cTn id="10" dur="500"/>
                                        <p:tgtEl>
                                          <p:spTgt spid="819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arn(inVertic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P spid="7"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505" y="743545"/>
            <a:ext cx="7386729" cy="741239"/>
          </a:xfrm>
        </p:spPr>
        <p:txBody>
          <a:bodyPr/>
          <a:lstStyle/>
          <a:p>
            <a:pPr eaLnBrk="1" hangingPunct="1"/>
            <a:r>
              <a:rPr lang="en-US" altLang="zh-CN" sz="2400" dirty="0">
                <a:solidFill>
                  <a:srgbClr val="0070C0"/>
                </a:solidFill>
                <a:latin typeface="黑体" panose="02010609060101010101" pitchFamily="49" charset="-122"/>
                <a:ea typeface="黑体" panose="02010609060101010101" pitchFamily="49" charset="-122"/>
              </a:rPr>
              <a:t>4</a:t>
            </a:r>
            <a:r>
              <a:rPr lang="en-US" altLang="zh-CN" sz="2400" b="1" dirty="0" smtClean="0">
                <a:solidFill>
                  <a:srgbClr val="0070C0"/>
                </a:solidFill>
                <a:latin typeface="黑体" panose="02010609060101010101" pitchFamily="49" charset="-122"/>
                <a:ea typeface="黑体" panose="02010609060101010101" pitchFamily="49" charset="-122"/>
              </a:rPr>
              <a:t>.IP</a:t>
            </a:r>
            <a:r>
              <a:rPr lang="zh-CN" altLang="en-US" sz="2400" b="1" dirty="0" smtClean="0">
                <a:solidFill>
                  <a:srgbClr val="0070C0"/>
                </a:solidFill>
                <a:latin typeface="黑体" panose="02010609060101010101" pitchFamily="49" charset="-122"/>
                <a:ea typeface="黑体" panose="02010609060101010101" pitchFamily="49" charset="-122"/>
              </a:rPr>
              <a:t>地址</a:t>
            </a:r>
          </a:p>
        </p:txBody>
      </p:sp>
      <p:sp>
        <p:nvSpPr>
          <p:cNvPr id="5" name="Rectangle 3"/>
          <p:cNvSpPr txBox="1">
            <a:spLocks noChangeArrowheads="1"/>
          </p:cNvSpPr>
          <p:nvPr/>
        </p:nvSpPr>
        <p:spPr>
          <a:xfrm>
            <a:off x="395536" y="1484785"/>
            <a:ext cx="8424936" cy="4824536"/>
          </a:xfrm>
          <a:prstGeom prst="rect">
            <a:avLst/>
          </a:prstGeom>
        </p:spPr>
        <p:txBody>
          <a:bodyPr vert="horz" rtlCol="0">
            <a:no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nSpc>
                <a:spcPts val="3200"/>
              </a:lnSpc>
              <a:spcBef>
                <a:spcPts val="200"/>
              </a:spcBef>
            </a:pPr>
            <a:r>
              <a:rPr lang="en-US" altLang="zh-CN" sz="2400" dirty="0" smtClean="0">
                <a:latin typeface="微软雅黑" panose="020B0503020204020204" pitchFamily="34" charset="-122"/>
                <a:ea typeface="微软雅黑" panose="020B0503020204020204" pitchFamily="34" charset="-122"/>
              </a:rPr>
              <a:t>Internet</a:t>
            </a:r>
            <a:r>
              <a:rPr lang="zh-CN" altLang="en-US" sz="2400" dirty="0" smtClean="0">
                <a:latin typeface="微软雅黑" panose="020B0503020204020204" pitchFamily="34" charset="-122"/>
                <a:ea typeface="微软雅黑" panose="020B0503020204020204" pitchFamily="34" charset="-122"/>
              </a:rPr>
              <a:t>中每</a:t>
            </a:r>
            <a:r>
              <a:rPr lang="zh-CN" altLang="en-US" sz="2400" dirty="0">
                <a:latin typeface="微软雅黑" panose="020B0503020204020204" pitchFamily="34" charset="-122"/>
                <a:ea typeface="微软雅黑" panose="020B0503020204020204" pitchFamily="34" charset="-122"/>
              </a:rPr>
              <a:t>一台</a:t>
            </a:r>
            <a:r>
              <a:rPr lang="zh-CN" altLang="en-US" sz="2400" dirty="0" smtClean="0">
                <a:latin typeface="微软雅黑" panose="020B0503020204020204" pitchFamily="34" charset="-122"/>
                <a:ea typeface="微软雅黑" panose="020B0503020204020204" pitchFamily="34" charset="-122"/>
              </a:rPr>
              <a:t>计算机包括</a:t>
            </a:r>
            <a:r>
              <a:rPr lang="zh-CN" altLang="en-US" sz="2400" dirty="0">
                <a:latin typeface="微软雅黑" panose="020B0503020204020204" pitchFamily="34" charset="-122"/>
                <a:ea typeface="微软雅黑" panose="020B0503020204020204" pitchFamily="34" charset="-122"/>
              </a:rPr>
              <a:t>主机、路由器都必须至少有一个唯一可标识的地址，这就是 </a:t>
            </a:r>
            <a:r>
              <a:rPr lang="en-US" altLang="zh-CN" sz="2400" dirty="0">
                <a:latin typeface="微软雅黑" panose="020B0503020204020204" pitchFamily="34" charset="-122"/>
                <a:ea typeface="微软雅黑" panose="020B0503020204020204" pitchFamily="34" charset="-122"/>
              </a:rPr>
              <a:t>IP </a:t>
            </a:r>
            <a:r>
              <a:rPr lang="zh-CN" altLang="en-US" sz="2400" dirty="0">
                <a:latin typeface="微软雅黑" panose="020B0503020204020204" pitchFamily="34" charset="-122"/>
                <a:ea typeface="微软雅黑" panose="020B0503020204020204" pitchFamily="34" charset="-122"/>
              </a:rPr>
              <a:t>地址</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ts val="3200"/>
              </a:lnSpc>
              <a:spcBef>
                <a:spcPts val="200"/>
              </a:spcBef>
            </a:pPr>
            <a:r>
              <a:rPr lang="en-US" altLang="zh-CN" sz="2400" dirty="0">
                <a:latin typeface="微软雅黑" panose="020B0503020204020204" pitchFamily="34" charset="-122"/>
                <a:ea typeface="微软雅黑" panose="020B0503020204020204" pitchFamily="34" charset="-122"/>
              </a:rPr>
              <a:t>IP </a:t>
            </a:r>
            <a:r>
              <a:rPr lang="zh-CN" altLang="en-US" sz="2400" dirty="0">
                <a:latin typeface="微软雅黑" panose="020B0503020204020204" pitchFamily="34" charset="-122"/>
                <a:ea typeface="微软雅黑" panose="020B0503020204020204" pitchFamily="34" charset="-122"/>
              </a:rPr>
              <a:t>地址是 </a:t>
            </a:r>
            <a:r>
              <a:rPr lang="en-US" altLang="zh-CN" sz="2400" dirty="0">
                <a:latin typeface="微软雅黑" panose="020B0503020204020204" pitchFamily="34" charset="-122"/>
                <a:ea typeface="微软雅黑" panose="020B0503020204020204" pitchFamily="34" charset="-122"/>
              </a:rPr>
              <a:t>Internet </a:t>
            </a:r>
            <a:r>
              <a:rPr lang="zh-CN" altLang="en-US" sz="2400" dirty="0">
                <a:latin typeface="微软雅黑" panose="020B0503020204020204" pitchFamily="34" charset="-122"/>
                <a:ea typeface="微软雅黑" panose="020B0503020204020204" pitchFamily="34" charset="-122"/>
              </a:rPr>
              <a:t>上主机的数字式标识，该地址由</a:t>
            </a:r>
            <a:r>
              <a:rPr lang="zh-CN" altLang="en-US" sz="2400" u="heavy" dirty="0">
                <a:uFill>
                  <a:solidFill>
                    <a:srgbClr val="C00000"/>
                  </a:solidFill>
                </a:uFill>
                <a:latin typeface="微软雅黑" panose="020B0503020204020204" pitchFamily="34" charset="-122"/>
                <a:ea typeface="微软雅黑" panose="020B0503020204020204" pitchFamily="34" charset="-122"/>
              </a:rPr>
              <a:t>网络号</a:t>
            </a:r>
            <a:r>
              <a:rPr lang="zh-CN" altLang="en-US" sz="2400" dirty="0">
                <a:latin typeface="微软雅黑" panose="020B0503020204020204" pitchFamily="34" charset="-122"/>
                <a:ea typeface="微软雅黑" panose="020B0503020204020204" pitchFamily="34" charset="-122"/>
              </a:rPr>
              <a:t>和</a:t>
            </a:r>
            <a:r>
              <a:rPr lang="zh-CN" altLang="en-US" sz="2400" u="heavy" dirty="0">
                <a:uFill>
                  <a:solidFill>
                    <a:srgbClr val="C00000"/>
                  </a:solidFill>
                </a:uFill>
                <a:latin typeface="微软雅黑" panose="020B0503020204020204" pitchFamily="34" charset="-122"/>
                <a:ea typeface="微软雅黑" panose="020B0503020204020204" pitchFamily="34" charset="-122"/>
              </a:rPr>
              <a:t>主机号</a:t>
            </a:r>
            <a:r>
              <a:rPr lang="zh-CN" altLang="en-US" sz="2400" dirty="0">
                <a:latin typeface="微软雅黑" panose="020B0503020204020204" pitchFamily="34" charset="-122"/>
                <a:ea typeface="微软雅黑" panose="020B0503020204020204" pitchFamily="34" charset="-122"/>
              </a:rPr>
              <a:t>两个部分</a:t>
            </a:r>
            <a:r>
              <a:rPr lang="zh-CN" altLang="en-US" sz="2400" dirty="0" smtClean="0">
                <a:latin typeface="微软雅黑" panose="020B0503020204020204" pitchFamily="34" charset="-122"/>
                <a:ea typeface="微软雅黑" panose="020B0503020204020204" pitchFamily="34" charset="-122"/>
              </a:rPr>
              <a:t>组成。</a:t>
            </a:r>
            <a:endParaRPr lang="en-US" altLang="zh-CN" sz="2400" dirty="0">
              <a:latin typeface="微软雅黑" panose="020B0503020204020204" pitchFamily="34" charset="-122"/>
              <a:ea typeface="微软雅黑" panose="020B0503020204020204" pitchFamily="34" charset="-122"/>
            </a:endParaRPr>
          </a:p>
          <a:p>
            <a:pPr>
              <a:lnSpc>
                <a:spcPts val="3200"/>
              </a:lnSpc>
              <a:spcBef>
                <a:spcPts val="200"/>
              </a:spcBef>
            </a:pPr>
            <a:r>
              <a:rPr lang="en-US" altLang="zh-CN" sz="2400" dirty="0">
                <a:latin typeface="微软雅黑" panose="020B0503020204020204" pitchFamily="34" charset="-122"/>
                <a:ea typeface="微软雅黑" panose="020B0503020204020204" pitchFamily="34" charset="-122"/>
              </a:rPr>
              <a:t>Internet</a:t>
            </a:r>
            <a:r>
              <a:rPr lang="zh-CN" altLang="en-US" sz="2400" dirty="0">
                <a:latin typeface="微软雅黑" panose="020B0503020204020204" pitchFamily="34" charset="-122"/>
                <a:ea typeface="微软雅黑" panose="020B0503020204020204" pitchFamily="34" charset="-122"/>
              </a:rPr>
              <a:t>的网络地址分五类：</a:t>
            </a:r>
            <a:r>
              <a:rPr lang="en-US" altLang="zh-CN" sz="2400" dirty="0">
                <a:latin typeface="微软雅黑" panose="020B0503020204020204" pitchFamily="34" charset="-122"/>
                <a:ea typeface="微软雅黑" panose="020B0503020204020204" pitchFamily="34" charset="-122"/>
              </a:rPr>
              <a:t>A</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B</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C</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D</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E</a:t>
            </a:r>
            <a:r>
              <a:rPr lang="zh-CN" altLang="en-US" sz="2400" dirty="0">
                <a:latin typeface="微软雅黑" panose="020B0503020204020204" pitchFamily="34" charset="-122"/>
                <a:ea typeface="微软雅黑" panose="020B0503020204020204" pitchFamily="34" charset="-122"/>
              </a:rPr>
              <a:t>，常用的为</a:t>
            </a:r>
            <a:r>
              <a:rPr lang="en-US" altLang="zh-CN" sz="2400" dirty="0">
                <a:latin typeface="微软雅黑" panose="020B0503020204020204" pitchFamily="34" charset="-122"/>
                <a:ea typeface="微软雅黑" panose="020B0503020204020204" pitchFamily="34" charset="-122"/>
              </a:rPr>
              <a:t>A </a:t>
            </a:r>
            <a:r>
              <a:rPr lang="zh-CN" altLang="en-US" sz="2400" dirty="0">
                <a:latin typeface="微软雅黑" panose="020B0503020204020204" pitchFamily="34" charset="-122"/>
                <a:ea typeface="微软雅黑" panose="020B0503020204020204" pitchFamily="34" charset="-122"/>
              </a:rPr>
              <a:t>类 ～ </a:t>
            </a:r>
            <a:r>
              <a:rPr lang="en-US" altLang="zh-CN" sz="2400" dirty="0">
                <a:latin typeface="微软雅黑" panose="020B0503020204020204" pitchFamily="34" charset="-122"/>
                <a:ea typeface="微软雅黑" panose="020B0503020204020204" pitchFamily="34" charset="-122"/>
              </a:rPr>
              <a:t>C </a:t>
            </a:r>
            <a:r>
              <a:rPr lang="zh-CN" altLang="en-US" sz="2400" dirty="0" smtClean="0">
                <a:latin typeface="微软雅黑" panose="020B0503020204020204" pitchFamily="34" charset="-122"/>
                <a:ea typeface="微软雅黑" panose="020B0503020204020204" pitchFamily="34" charset="-122"/>
              </a:rPr>
              <a:t>类。</a:t>
            </a:r>
            <a:endParaRPr lang="en-US" altLang="zh-CN" sz="2400" dirty="0">
              <a:latin typeface="微软雅黑" panose="020B0503020204020204" pitchFamily="34" charset="-122"/>
              <a:ea typeface="微软雅黑" panose="020B0503020204020204" pitchFamily="34" charset="-122"/>
            </a:endParaRPr>
          </a:p>
          <a:p>
            <a:pPr>
              <a:lnSpc>
                <a:spcPts val="3200"/>
              </a:lnSpc>
              <a:spcBef>
                <a:spcPts val="200"/>
              </a:spcBef>
            </a:pPr>
            <a:r>
              <a:rPr lang="en-US" altLang="zh-CN" sz="2400" dirty="0">
                <a:latin typeface="微软雅黑" panose="020B0503020204020204" pitchFamily="34" charset="-122"/>
                <a:ea typeface="微软雅黑" panose="020B0503020204020204" pitchFamily="34" charset="-122"/>
              </a:rPr>
              <a:t>IP</a:t>
            </a:r>
            <a:r>
              <a:rPr lang="zh-CN" altLang="en-US" sz="2400" dirty="0">
                <a:latin typeface="微软雅黑" panose="020B0503020204020204" pitchFamily="34" charset="-122"/>
                <a:ea typeface="微软雅黑" panose="020B0503020204020204" pitchFamily="34" charset="-122"/>
              </a:rPr>
              <a:t>地址的长度为</a:t>
            </a:r>
            <a:r>
              <a:rPr lang="en-US" altLang="zh-CN" sz="2400" dirty="0">
                <a:latin typeface="微软雅黑" panose="020B0503020204020204" pitchFamily="34" charset="-122"/>
                <a:ea typeface="微软雅黑" panose="020B0503020204020204" pitchFamily="34" charset="-122"/>
              </a:rPr>
              <a:t>32</a:t>
            </a:r>
            <a:r>
              <a:rPr lang="zh-CN" altLang="en-US" sz="2400" dirty="0">
                <a:latin typeface="微软雅黑" panose="020B0503020204020204" pitchFamily="34" charset="-122"/>
                <a:ea typeface="微软雅黑" panose="020B0503020204020204" pitchFamily="34" charset="-122"/>
              </a:rPr>
              <a:t>位二进制数。按规定分成</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个</a:t>
            </a:r>
            <a:r>
              <a:rPr lang="en-US" altLang="zh-CN" sz="2400" dirty="0">
                <a:latin typeface="微软雅黑" panose="020B0503020204020204" pitchFamily="34" charset="-122"/>
                <a:ea typeface="微软雅黑" panose="020B0503020204020204" pitchFamily="34" charset="-122"/>
              </a:rPr>
              <a:t>8</a:t>
            </a:r>
            <a:r>
              <a:rPr lang="zh-CN" altLang="en-US" sz="2400" dirty="0">
                <a:latin typeface="微软雅黑" panose="020B0503020204020204" pitchFamily="34" charset="-122"/>
                <a:ea typeface="微软雅黑" panose="020B0503020204020204" pitchFamily="34" charset="-122"/>
              </a:rPr>
              <a:t>位二进制组，由“</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分隔。</a:t>
            </a:r>
          </a:p>
          <a:p>
            <a:pPr>
              <a:lnSpc>
                <a:spcPts val="3200"/>
              </a:lnSpc>
              <a:spcBef>
                <a:spcPts val="200"/>
              </a:spcBef>
            </a:pPr>
            <a:r>
              <a:rPr lang="zh-CN" altLang="en-US" sz="2400" dirty="0">
                <a:latin typeface="微软雅黑" panose="020B0503020204020204" pitchFamily="34" charset="-122"/>
                <a:ea typeface="微软雅黑" panose="020B0503020204020204" pitchFamily="34" charset="-122"/>
              </a:rPr>
              <a:t>为了易于表达和区别，把 </a:t>
            </a:r>
            <a:r>
              <a:rPr lang="en-US" altLang="zh-CN" sz="2400" dirty="0">
                <a:latin typeface="微软雅黑" panose="020B0503020204020204" pitchFamily="34" charset="-122"/>
                <a:ea typeface="微软雅黑" panose="020B0503020204020204" pitchFamily="34" charset="-122"/>
              </a:rPr>
              <a:t>IP </a:t>
            </a:r>
            <a:r>
              <a:rPr lang="zh-CN" altLang="en-US" sz="2400" dirty="0">
                <a:latin typeface="微软雅黑" panose="020B0503020204020204" pitchFamily="34" charset="-122"/>
                <a:ea typeface="微软雅黑" panose="020B0503020204020204" pitchFamily="34" charset="-122"/>
              </a:rPr>
              <a:t>地址分成 </a:t>
            </a:r>
            <a:r>
              <a:rPr lang="en-US" altLang="zh-CN" sz="2400" dirty="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组，每组用“</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隔开，然后把每一组转换成十进制数，，每个八位二进制组用十进制数</a:t>
            </a:r>
            <a:r>
              <a:rPr lang="en-US" altLang="zh-CN" sz="2400" dirty="0">
                <a:latin typeface="微软雅黑" panose="020B0503020204020204" pitchFamily="34" charset="-122"/>
                <a:ea typeface="微软雅黑" panose="020B0503020204020204" pitchFamily="34" charset="-122"/>
              </a:rPr>
              <a:t>0-255</a:t>
            </a:r>
            <a:r>
              <a:rPr lang="zh-CN" altLang="en-US" sz="2400" dirty="0">
                <a:latin typeface="微软雅黑" panose="020B0503020204020204" pitchFamily="34" charset="-122"/>
                <a:ea typeface="微软雅黑" panose="020B0503020204020204" pitchFamily="34" charset="-122"/>
              </a:rPr>
              <a:t>表示。</a:t>
            </a:r>
          </a:p>
        </p:txBody>
      </p:sp>
      <p:sp>
        <p:nvSpPr>
          <p:cNvPr id="9" name="Rectangle 1032"/>
          <p:cNvSpPr>
            <a:spLocks noChangeArrowheads="1"/>
          </p:cNvSpPr>
          <p:nvPr/>
        </p:nvSpPr>
        <p:spPr bwMode="auto">
          <a:xfrm>
            <a:off x="3962417" y="5638742"/>
            <a:ext cx="4506992" cy="1077218"/>
          </a:xfrm>
          <a:prstGeom prst="rect">
            <a:avLst/>
          </a:prstGeom>
          <a:solidFill>
            <a:srgbClr val="FFFF99"/>
          </a:solidFill>
          <a:ln w="12700">
            <a:solidFill>
              <a:srgbClr val="FF6600"/>
            </a:solidFill>
            <a:miter lim="800000"/>
            <a:headEnd type="none" w="sm" len="sm"/>
            <a:tailEnd type="none" w="sm" len="sm"/>
          </a:ln>
        </p:spPr>
        <p:txBody>
          <a:bodyPr wrap="square">
            <a:spAutoFit/>
          </a:bodyPr>
          <a:lstStyle>
            <a:lvl1pPr algn="l" eaLnBrk="0" hangingPunct="0">
              <a:spcBef>
                <a:spcPct val="20000"/>
              </a:spcBef>
              <a:buSzPct val="90000"/>
              <a:buBlip>
                <a:blip r:embed="rId3"/>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4"/>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7"/>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9pPr>
          </a:lstStyle>
          <a:p>
            <a:pPr>
              <a:spcBef>
                <a:spcPct val="0"/>
              </a:spcBef>
              <a:buSzTx/>
              <a:buFontTx/>
              <a:buNone/>
            </a:pPr>
            <a:r>
              <a:rPr lang="zh-CN" altLang="en-US" sz="1600" b="1" dirty="0">
                <a:latin typeface="微软雅黑" panose="020B0503020204020204" pitchFamily="34" charset="-122"/>
                <a:ea typeface="微软雅黑" panose="020B0503020204020204" pitchFamily="34" charset="-122"/>
              </a:rPr>
              <a:t>如：</a:t>
            </a:r>
            <a:r>
              <a:rPr lang="en-US" altLang="zh-CN" sz="1600" b="1" dirty="0" smtClean="0">
                <a:latin typeface="微软雅黑" panose="020B0503020204020204" pitchFamily="34" charset="-122"/>
                <a:ea typeface="微软雅黑" panose="020B0503020204020204" pitchFamily="34" charset="-122"/>
              </a:rPr>
              <a:t>11001010.01100011.01100000.10001100</a:t>
            </a:r>
            <a:endParaRPr lang="en-US" altLang="zh-CN" sz="1600" b="1" dirty="0">
              <a:latin typeface="微软雅黑" panose="020B0503020204020204" pitchFamily="34" charset="-122"/>
              <a:ea typeface="微软雅黑" panose="020B0503020204020204" pitchFamily="34" charset="-122"/>
            </a:endParaRPr>
          </a:p>
          <a:p>
            <a:pPr>
              <a:spcBef>
                <a:spcPct val="0"/>
              </a:spcBef>
              <a:buSzTx/>
              <a:buFontTx/>
              <a:buNone/>
            </a:pPr>
            <a:endParaRPr lang="en-US" altLang="zh-CN" sz="1600" b="1" dirty="0" smtClean="0">
              <a:latin typeface="微软雅黑" panose="020B0503020204020204" pitchFamily="34" charset="-122"/>
              <a:ea typeface="微软雅黑" panose="020B0503020204020204" pitchFamily="34" charset="-122"/>
            </a:endParaRPr>
          </a:p>
          <a:p>
            <a:pPr>
              <a:spcBef>
                <a:spcPct val="0"/>
              </a:spcBef>
              <a:buSzTx/>
              <a:buFontTx/>
              <a:buNone/>
            </a:pPr>
            <a:endParaRPr lang="en-US" altLang="zh-CN" sz="1600" b="1" dirty="0">
              <a:latin typeface="微软雅黑" panose="020B0503020204020204" pitchFamily="34" charset="-122"/>
              <a:ea typeface="微软雅黑" panose="020B0503020204020204" pitchFamily="34" charset="-122"/>
            </a:endParaRPr>
          </a:p>
        </p:txBody>
      </p:sp>
      <p:sp>
        <p:nvSpPr>
          <p:cNvPr id="10" name="Rectangle 1034"/>
          <p:cNvSpPr>
            <a:spLocks noChangeArrowheads="1"/>
          </p:cNvSpPr>
          <p:nvPr/>
        </p:nvSpPr>
        <p:spPr bwMode="auto">
          <a:xfrm>
            <a:off x="4343456" y="6196848"/>
            <a:ext cx="3744913" cy="369332"/>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eaLnBrk="0" hangingPunct="0">
              <a:spcBef>
                <a:spcPct val="20000"/>
              </a:spcBef>
              <a:buSzPct val="90000"/>
              <a:buBlip>
                <a:blip r:embed="rId3"/>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4"/>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7"/>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9pPr>
          </a:lstStyle>
          <a:p>
            <a:pPr algn="ctr">
              <a:spcBef>
                <a:spcPct val="0"/>
              </a:spcBef>
              <a:buSzTx/>
              <a:buFontTx/>
              <a:buNone/>
            </a:pPr>
            <a:r>
              <a:rPr lang="zh-CN" altLang="en-US" sz="1800" b="1" dirty="0">
                <a:latin typeface="微软雅黑" panose="020B0503020204020204" pitchFamily="34" charset="-122"/>
                <a:ea typeface="微软雅黑" panose="020B0503020204020204" pitchFamily="34" charset="-122"/>
              </a:rPr>
              <a:t>十进制：</a:t>
            </a:r>
            <a:r>
              <a:rPr lang="en-US" altLang="zh-CN" sz="1800" b="1" dirty="0" smtClean="0">
                <a:solidFill>
                  <a:schemeClr val="tx2"/>
                </a:solidFill>
                <a:latin typeface="微软雅黑" panose="020B0503020204020204" pitchFamily="34" charset="-122"/>
                <a:ea typeface="微软雅黑" panose="020B0503020204020204" pitchFamily="34" charset="-122"/>
              </a:rPr>
              <a:t>202.99.96.1	40</a:t>
            </a:r>
            <a:r>
              <a:rPr lang="en-US" altLang="zh-CN" sz="1800" b="1" dirty="0" smtClean="0">
                <a:latin typeface="微软雅黑" panose="020B0503020204020204" pitchFamily="34" charset="-122"/>
                <a:ea typeface="微软雅黑" panose="020B0503020204020204" pitchFamily="34" charset="-122"/>
              </a:rPr>
              <a:t> </a:t>
            </a:r>
            <a:endParaRPr lang="en-US" altLang="zh-CN" sz="1800" b="1" dirty="0">
              <a:latin typeface="微软雅黑" panose="020B0503020204020204" pitchFamily="34" charset="-122"/>
              <a:ea typeface="微软雅黑" panose="020B0503020204020204" pitchFamily="34" charset="-122"/>
            </a:endParaRPr>
          </a:p>
        </p:txBody>
      </p:sp>
      <p:sp>
        <p:nvSpPr>
          <p:cNvPr id="2" name="矩形标注 1"/>
          <p:cNvSpPr/>
          <p:nvPr/>
        </p:nvSpPr>
        <p:spPr bwMode="auto">
          <a:xfrm>
            <a:off x="6911378" y="1895555"/>
            <a:ext cx="1558030" cy="457188"/>
          </a:xfrm>
          <a:prstGeom prst="wedgeRectCallout">
            <a:avLst>
              <a:gd name="adj1" fmla="val 21172"/>
              <a:gd name="adj2" fmla="val 75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zh-CN" altLang="en-US" dirty="0"/>
              <a:t>标识一个网络</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矩形标注 10"/>
          <p:cNvSpPr/>
          <p:nvPr/>
        </p:nvSpPr>
        <p:spPr bwMode="auto">
          <a:xfrm>
            <a:off x="629653" y="2124149"/>
            <a:ext cx="1558030" cy="609588"/>
          </a:xfrm>
          <a:prstGeom prst="wedgeRectCallout">
            <a:avLst>
              <a:gd name="adj1" fmla="val 21172"/>
              <a:gd name="adj2" fmla="val 75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zh-CN" altLang="en-US" dirty="0" smtClean="0"/>
              <a:t>标识</a:t>
            </a:r>
            <a:r>
              <a:rPr lang="zh-CN" altLang="en-US" dirty="0"/>
              <a:t>网络上的计算机</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59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arn(inVertic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arn(inVertical)">
                                      <p:cBhvr>
                                        <p:cTn id="42" dur="500"/>
                                        <p:tgtEl>
                                          <p:spTgt spid="5">
                                            <p:txEl>
                                              <p:pRg st="3" end="3"/>
                                            </p:tx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barn(inVertical)">
                                      <p:cBhvr>
                                        <p:cTn id="50" dur="500"/>
                                        <p:tgtEl>
                                          <p:spTgt spid="5">
                                            <p:txEl>
                                              <p:pRg st="4" end="4"/>
                                            </p:txEl>
                                          </p:spTgt>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P spid="2" grpId="1" animBg="1"/>
      <p:bldP spid="11" grpId="0"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04" y="1219258"/>
            <a:ext cx="7010216" cy="426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5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Group 222"/>
          <p:cNvGraphicFramePr>
            <a:graphicFrameLocks noGrp="1"/>
          </p:cNvGraphicFramePr>
          <p:nvPr>
            <p:ph idx="1"/>
            <p:extLst>
              <p:ext uri="{D42A27DB-BD31-4B8C-83A1-F6EECF244321}">
                <p14:modId xmlns:p14="http://schemas.microsoft.com/office/powerpoint/2010/main" val="2869890959"/>
              </p:ext>
            </p:extLst>
          </p:nvPr>
        </p:nvGraphicFramePr>
        <p:xfrm>
          <a:off x="142875" y="1501601"/>
          <a:ext cx="9001125" cy="3429001"/>
        </p:xfrm>
        <a:graphic>
          <a:graphicData uri="http://schemas.openxmlformats.org/drawingml/2006/table">
            <a:tbl>
              <a:tblPr/>
              <a:tblGrid>
                <a:gridCol w="1260773"/>
                <a:gridCol w="1512168"/>
                <a:gridCol w="3456384"/>
                <a:gridCol w="1440160"/>
                <a:gridCol w="1331640"/>
              </a:tblGrid>
              <a:tr h="799664">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1900" b="1" i="0" u="none" strike="noStrike" cap="none" normalizeH="0" baseline="0" dirty="0" smtClean="0">
                          <a:ln>
                            <a:noFill/>
                          </a:ln>
                          <a:solidFill>
                            <a:srgbClr val="0000FF"/>
                          </a:solidFill>
                          <a:effectLst/>
                          <a:latin typeface="Tahoma" pitchFamily="34" charset="0"/>
                          <a:ea typeface="宋体" pitchFamily="2" charset="-122"/>
                        </a:rPr>
                        <a:t>网络类别</a:t>
                      </a: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1900" b="1" i="0" u="none" strike="noStrike" cap="none" normalizeH="0" baseline="0" dirty="0" smtClean="0">
                          <a:ln>
                            <a:noFill/>
                          </a:ln>
                          <a:solidFill>
                            <a:srgbClr val="0000FF"/>
                          </a:solidFill>
                          <a:effectLst/>
                          <a:latin typeface="Tahoma" pitchFamily="34" charset="0"/>
                          <a:ea typeface="宋体" pitchFamily="2" charset="-122"/>
                        </a:rPr>
                        <a:t>最大网络数</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zh-CN" altLang="en-US" sz="1900" b="1" i="0" u="none" strike="noStrike" kern="1200" cap="none" normalizeH="0" baseline="0" dirty="0" smtClean="0">
                          <a:ln>
                            <a:noFill/>
                          </a:ln>
                          <a:solidFill>
                            <a:srgbClr val="A50021"/>
                          </a:solidFill>
                          <a:effectLst/>
                          <a:latin typeface="Tahoma" pitchFamily="34" charset="0"/>
                          <a:ea typeface="宋体" pitchFamily="2" charset="-122"/>
                          <a:cs typeface="+mn-cs"/>
                        </a:rPr>
                        <a:t>第一个字节取值范围</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1900" b="1" i="0" u="none" strike="noStrike" cap="none" normalizeH="0" baseline="0" dirty="0" smtClean="0">
                          <a:ln>
                            <a:noFill/>
                          </a:ln>
                          <a:solidFill>
                            <a:srgbClr val="0000FF"/>
                          </a:solidFill>
                          <a:effectLst/>
                          <a:latin typeface="Tahoma" pitchFamily="34" charset="0"/>
                          <a:ea typeface="宋体" pitchFamily="2" charset="-122"/>
                        </a:rPr>
                        <a:t>每个网络的最大主机数</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1900" b="1" i="0" u="none" strike="noStrike" cap="none" normalizeH="0" baseline="0" dirty="0" smtClean="0">
                          <a:ln>
                            <a:noFill/>
                          </a:ln>
                          <a:solidFill>
                            <a:srgbClr val="0000FF"/>
                          </a:solidFill>
                          <a:effectLst/>
                          <a:latin typeface="Tahoma" pitchFamily="34" charset="0"/>
                          <a:ea typeface="宋体" pitchFamily="2" charset="-122"/>
                        </a:rPr>
                        <a:t>适用范围</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92119">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200" b="0" i="0" u="none" strike="noStrike" cap="none" normalizeH="0" baseline="0" dirty="0" smtClean="0">
                          <a:ln>
                            <a:noFill/>
                          </a:ln>
                          <a:solidFill>
                            <a:srgbClr val="FF0000"/>
                          </a:solidFill>
                          <a:effectLst/>
                          <a:latin typeface="Tahoma" pitchFamily="34" charset="0"/>
                          <a:ea typeface="宋体" pitchFamily="2" charset="-122"/>
                        </a:rPr>
                        <a:t>A</a:t>
                      </a:r>
                      <a:r>
                        <a:rPr kumimoji="1" lang="zh-CN" altLang="en-US" sz="2000" b="1" i="0" u="none" strike="noStrike" cap="none" normalizeH="0" baseline="0" dirty="0" smtClean="0">
                          <a:ln>
                            <a:noFill/>
                          </a:ln>
                          <a:solidFill>
                            <a:srgbClr val="0000FF"/>
                          </a:solidFill>
                          <a:effectLst/>
                          <a:latin typeface="Tahoma" pitchFamily="34" charset="0"/>
                          <a:ea typeface="宋体" pitchFamily="2" charset="-122"/>
                        </a:rPr>
                        <a:t>（</a:t>
                      </a:r>
                      <a:r>
                        <a:rPr kumimoji="1" lang="en-US" altLang="zh-CN" sz="2000" b="1" i="0" u="none" strike="noStrike" cap="none" normalizeH="0" baseline="0" dirty="0" smtClean="0">
                          <a:ln>
                            <a:noFill/>
                          </a:ln>
                          <a:solidFill>
                            <a:srgbClr val="0000FF"/>
                          </a:solidFill>
                          <a:effectLst/>
                          <a:latin typeface="Tahoma" pitchFamily="34" charset="0"/>
                          <a:ea typeface="宋体" pitchFamily="2" charset="-122"/>
                        </a:rPr>
                        <a:t>0</a:t>
                      </a:r>
                      <a:r>
                        <a:rPr kumimoji="1" lang="zh-CN" altLang="en-US" sz="2000" b="1" i="0" u="none" strike="noStrike" cap="none" normalizeH="0" baseline="0" dirty="0" smtClean="0">
                          <a:ln>
                            <a:noFill/>
                          </a:ln>
                          <a:solidFill>
                            <a:srgbClr val="0000FF"/>
                          </a:solidFill>
                          <a:effectLst/>
                          <a:latin typeface="Tahoma" pitchFamily="34" charset="0"/>
                          <a:ea typeface="宋体" pitchFamily="2" charset="-122"/>
                        </a:rPr>
                        <a:t>）</a:t>
                      </a:r>
                      <a:endParaRPr kumimoji="1" lang="en-US" altLang="zh-CN" sz="2000" b="1" i="0" u="none" strike="noStrike" cap="none" normalizeH="0" baseline="0" dirty="0" smtClean="0">
                        <a:ln>
                          <a:noFill/>
                        </a:ln>
                        <a:solidFill>
                          <a:srgbClr val="0000FF"/>
                        </a:solidFill>
                        <a:effectLst/>
                        <a:latin typeface="Tahoma" pitchFamily="34" charset="0"/>
                        <a:ea typeface="宋体" pitchFamily="2" charset="-122"/>
                      </a:endParaRP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000" b="1" i="0" u="none" strike="noStrike" cap="none" normalizeH="0" baseline="0" dirty="0" smtClean="0">
                          <a:ln>
                            <a:noFill/>
                          </a:ln>
                          <a:solidFill>
                            <a:srgbClr val="0000FF"/>
                          </a:solidFill>
                          <a:effectLst/>
                          <a:latin typeface="宋体" pitchFamily="2" charset="-122"/>
                          <a:ea typeface="宋体" pitchFamily="2" charset="-122"/>
                        </a:rPr>
                        <a:t>2</a:t>
                      </a:r>
                      <a:r>
                        <a:rPr kumimoji="1" lang="en-US" altLang="zh-CN" sz="2000" b="1" i="0" u="none" strike="noStrike" cap="none" normalizeH="0" baseline="30000" dirty="0" smtClean="0">
                          <a:ln>
                            <a:noFill/>
                          </a:ln>
                          <a:solidFill>
                            <a:srgbClr val="0000FF"/>
                          </a:solidFill>
                          <a:effectLst/>
                          <a:latin typeface="宋体" pitchFamily="2" charset="-122"/>
                          <a:ea typeface="宋体" pitchFamily="2" charset="-122"/>
                        </a:rPr>
                        <a:t>7</a:t>
                      </a:r>
                      <a:r>
                        <a:rPr kumimoji="1" lang="en-US" altLang="zh-CN" sz="2000" b="1" i="0" u="none" strike="noStrike" cap="none" normalizeH="0" baseline="0" dirty="0" smtClean="0">
                          <a:ln>
                            <a:noFill/>
                          </a:ln>
                          <a:solidFill>
                            <a:srgbClr val="0000FF"/>
                          </a:solidFill>
                          <a:effectLst/>
                          <a:latin typeface="宋体" pitchFamily="2" charset="-122"/>
                          <a:ea typeface="宋体" pitchFamily="2" charset="-122"/>
                        </a:rPr>
                        <a:t>-2</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zh-CN" altLang="en-US" sz="2000" b="1" i="0" u="none" strike="noStrike" cap="none" normalizeH="0" baseline="0" dirty="0" smtClean="0">
                          <a:ln>
                            <a:noFill/>
                          </a:ln>
                          <a:solidFill>
                            <a:srgbClr val="A50021"/>
                          </a:solidFill>
                          <a:effectLst/>
                          <a:latin typeface="宋体" pitchFamily="2" charset="-122"/>
                          <a:ea typeface="宋体" pitchFamily="2" charset="-122"/>
                        </a:rPr>
                        <a:t>（</a:t>
                      </a:r>
                      <a:r>
                        <a:rPr kumimoji="1" lang="en-US" altLang="zh-CN" sz="2000" b="1" i="0" u="none" strike="noStrike" cap="none" normalizeH="0" baseline="0" dirty="0" smtClean="0">
                          <a:ln>
                            <a:noFill/>
                          </a:ln>
                          <a:solidFill>
                            <a:srgbClr val="A50021"/>
                          </a:solidFill>
                          <a:effectLst/>
                          <a:latin typeface="宋体" pitchFamily="2" charset="-122"/>
                          <a:ea typeface="宋体" pitchFamily="2" charset="-122"/>
                        </a:rPr>
                        <a:t>126</a:t>
                      </a:r>
                      <a:r>
                        <a:rPr kumimoji="1" lang="zh-CN" altLang="en-US" sz="2000" b="1" i="0" u="none" strike="noStrike" cap="none" normalizeH="0" baseline="0" dirty="0" smtClean="0">
                          <a:ln>
                            <a:noFill/>
                          </a:ln>
                          <a:solidFill>
                            <a:srgbClr val="A50021"/>
                          </a:solidFill>
                          <a:effectLst/>
                          <a:latin typeface="宋体" pitchFamily="2" charset="-122"/>
                          <a:ea typeface="宋体" pitchFamily="2" charset="-122"/>
                        </a:rPr>
                        <a:t>）</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000" b="1" i="0" u="none" strike="noStrike" cap="none" normalizeH="0" baseline="0" dirty="0" smtClean="0">
                          <a:ln>
                            <a:noFill/>
                          </a:ln>
                          <a:solidFill>
                            <a:srgbClr val="0000FF"/>
                          </a:solidFill>
                          <a:effectLst/>
                          <a:latin typeface="宋体" pitchFamily="2" charset="-122"/>
                          <a:ea typeface="宋体" pitchFamily="2" charset="-122"/>
                        </a:rPr>
                        <a:t>1-126</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zh-CN" altLang="en-US" sz="1600" b="1" i="0" u="none" strike="noStrike" kern="1200" cap="none" normalizeH="0" baseline="0" dirty="0" smtClean="0">
                          <a:ln>
                            <a:noFill/>
                          </a:ln>
                          <a:solidFill>
                            <a:srgbClr val="0000FF"/>
                          </a:solidFill>
                          <a:effectLst/>
                          <a:latin typeface="宋体" pitchFamily="2" charset="-122"/>
                          <a:ea typeface="宋体" pitchFamily="2" charset="-122"/>
                          <a:cs typeface="+mn-cs"/>
                        </a:rPr>
                        <a:t>（</a:t>
                      </a:r>
                      <a:r>
                        <a:rPr kumimoji="1" lang="en-US" altLang="zh-CN" sz="1600" b="1" i="0" u="none" strike="noStrike" cap="none" normalizeH="0" baseline="0" dirty="0" smtClean="0">
                          <a:ln>
                            <a:noFill/>
                          </a:ln>
                          <a:solidFill>
                            <a:srgbClr val="FF0000"/>
                          </a:solidFill>
                          <a:effectLst/>
                          <a:latin typeface="宋体" pitchFamily="2" charset="-122"/>
                          <a:ea typeface="宋体" pitchFamily="2" charset="-122"/>
                        </a:rPr>
                        <a:t>0</a:t>
                      </a:r>
                      <a:r>
                        <a:rPr kumimoji="1" lang="en-US" altLang="zh-CN" sz="1600" b="1" i="0" u="none" strike="noStrike" cap="none" normalizeH="0" baseline="0" dirty="0" smtClean="0">
                          <a:ln>
                            <a:noFill/>
                          </a:ln>
                          <a:solidFill>
                            <a:srgbClr val="0000FF"/>
                          </a:solidFill>
                          <a:effectLst/>
                          <a:latin typeface="宋体" pitchFamily="2" charset="-122"/>
                          <a:ea typeface="宋体" pitchFamily="2" charset="-122"/>
                        </a:rPr>
                        <a:t>0000001-</a:t>
                      </a:r>
                      <a:r>
                        <a:rPr kumimoji="1" lang="en-US" altLang="zh-CN" sz="1600" b="1" i="0" u="none" strike="noStrike" cap="none" normalizeH="0" baseline="0" dirty="0" smtClean="0">
                          <a:ln>
                            <a:noFill/>
                          </a:ln>
                          <a:solidFill>
                            <a:srgbClr val="FF0000"/>
                          </a:solidFill>
                          <a:effectLst/>
                          <a:latin typeface="宋体" pitchFamily="2" charset="-122"/>
                          <a:ea typeface="宋体" pitchFamily="2" charset="-122"/>
                        </a:rPr>
                        <a:t>0</a:t>
                      </a:r>
                      <a:r>
                        <a:rPr kumimoji="1" lang="en-US" altLang="zh-CN" sz="1600" b="1" i="0" u="none" strike="noStrike" cap="none" normalizeH="0" baseline="0" dirty="0" smtClean="0">
                          <a:ln>
                            <a:noFill/>
                          </a:ln>
                          <a:solidFill>
                            <a:srgbClr val="0000FF"/>
                          </a:solidFill>
                          <a:effectLst/>
                          <a:latin typeface="宋体" pitchFamily="2" charset="-122"/>
                          <a:ea typeface="宋体" pitchFamily="2" charset="-122"/>
                        </a:rPr>
                        <a:t>1111110</a:t>
                      </a:r>
                      <a:r>
                        <a:rPr kumimoji="1" lang="zh-CN" altLang="en-US" sz="1600" b="1" i="0" u="none" strike="noStrike" cap="none" normalizeH="0" baseline="0" dirty="0" smtClean="0">
                          <a:ln>
                            <a:noFill/>
                          </a:ln>
                          <a:solidFill>
                            <a:srgbClr val="0000FF"/>
                          </a:solidFill>
                          <a:effectLst/>
                          <a:latin typeface="宋体" pitchFamily="2" charset="-122"/>
                          <a:ea typeface="宋体" pitchFamily="2" charset="-122"/>
                        </a:rPr>
                        <a:t>）</a:t>
                      </a:r>
                      <a:endParaRPr kumimoji="1" lang="en-US" altLang="zh-CN" sz="1600" b="1" i="0" u="none" strike="noStrike" cap="none" normalizeH="0" baseline="0" dirty="0" smtClean="0">
                        <a:ln>
                          <a:noFill/>
                        </a:ln>
                        <a:solidFill>
                          <a:srgbClr val="0000FF"/>
                        </a:solidFill>
                        <a:effectLst/>
                        <a:latin typeface="宋体" pitchFamily="2" charset="-122"/>
                        <a:ea typeface="宋体"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000" b="1" i="0" u="none" strike="noStrike" cap="none" normalizeH="0" baseline="0" dirty="0" smtClean="0">
                          <a:ln>
                            <a:noFill/>
                          </a:ln>
                          <a:solidFill>
                            <a:srgbClr val="0000FF"/>
                          </a:solidFill>
                          <a:effectLst/>
                          <a:latin typeface="宋体" pitchFamily="2" charset="-122"/>
                          <a:ea typeface="宋体" pitchFamily="2" charset="-122"/>
                        </a:rPr>
                        <a:t>2</a:t>
                      </a:r>
                      <a:r>
                        <a:rPr kumimoji="1" lang="en-US" altLang="zh-CN" sz="2000" b="1" i="0" u="none" strike="noStrike" cap="none" normalizeH="0" baseline="30000" dirty="0" smtClean="0">
                          <a:ln>
                            <a:noFill/>
                          </a:ln>
                          <a:solidFill>
                            <a:srgbClr val="0000FF"/>
                          </a:solidFill>
                          <a:effectLst/>
                          <a:latin typeface="宋体" pitchFamily="2" charset="-122"/>
                          <a:ea typeface="宋体" pitchFamily="2" charset="-122"/>
                        </a:rPr>
                        <a:t>24</a:t>
                      </a:r>
                      <a:r>
                        <a:rPr kumimoji="1" lang="en-US" altLang="zh-CN" sz="2000" b="1" i="0" u="none" strike="noStrike" cap="none" normalizeH="0" baseline="0" dirty="0" smtClean="0">
                          <a:ln>
                            <a:noFill/>
                          </a:ln>
                          <a:solidFill>
                            <a:srgbClr val="0000FF"/>
                          </a:solidFill>
                          <a:effectLst/>
                          <a:latin typeface="宋体" pitchFamily="2" charset="-122"/>
                          <a:ea typeface="宋体" pitchFamily="2" charset="-122"/>
                        </a:rPr>
                        <a:t>-2</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zh-CN" altLang="en-US" sz="1800" b="1" i="0" u="none" strike="noStrike" cap="none" normalizeH="0" baseline="0" dirty="0" smtClean="0">
                          <a:ln>
                            <a:noFill/>
                          </a:ln>
                          <a:solidFill>
                            <a:srgbClr val="A50021"/>
                          </a:solidFill>
                          <a:effectLst/>
                          <a:latin typeface="宋体" pitchFamily="2" charset="-122"/>
                          <a:ea typeface="宋体" pitchFamily="2" charset="-122"/>
                        </a:rPr>
                        <a:t>（</a:t>
                      </a:r>
                      <a:r>
                        <a:rPr kumimoji="1" lang="en-US" altLang="zh-CN" sz="1800" b="1" i="0" u="none" strike="noStrike" cap="none" normalizeH="0" baseline="0" dirty="0" smtClean="0">
                          <a:ln>
                            <a:noFill/>
                          </a:ln>
                          <a:solidFill>
                            <a:srgbClr val="A50021"/>
                          </a:solidFill>
                          <a:effectLst/>
                          <a:latin typeface="宋体" pitchFamily="2" charset="-122"/>
                          <a:ea typeface="宋体" pitchFamily="2" charset="-122"/>
                        </a:rPr>
                        <a:t>16777214</a:t>
                      </a:r>
                      <a:r>
                        <a:rPr kumimoji="1" lang="zh-CN" altLang="en-US" sz="1800" b="1" i="0" u="none" strike="noStrike" cap="none" normalizeH="0" baseline="0" dirty="0" smtClean="0">
                          <a:ln>
                            <a:noFill/>
                          </a:ln>
                          <a:solidFill>
                            <a:srgbClr val="A50021"/>
                          </a:solidFill>
                          <a:effectLst/>
                          <a:latin typeface="宋体" pitchFamily="2" charset="-122"/>
                          <a:ea typeface="宋体" pitchFamily="2" charset="-122"/>
                        </a:rPr>
                        <a:t>）</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000" b="1" i="0" u="none" strike="noStrike" cap="none" normalizeH="0" baseline="0" smtClean="0">
                          <a:ln>
                            <a:noFill/>
                          </a:ln>
                          <a:solidFill>
                            <a:schemeClr val="tx2"/>
                          </a:solidFill>
                          <a:effectLst/>
                          <a:latin typeface="宋体" pitchFamily="2" charset="-122"/>
                          <a:ea typeface="宋体" pitchFamily="2" charset="-122"/>
                        </a:rPr>
                        <a:t>大型网络</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62940">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200" b="0" i="0" u="none" strike="noStrike" cap="none" normalizeH="0" baseline="0" dirty="0" smtClean="0">
                          <a:ln>
                            <a:noFill/>
                          </a:ln>
                          <a:solidFill>
                            <a:srgbClr val="FF0000"/>
                          </a:solidFill>
                          <a:effectLst/>
                          <a:latin typeface="Tahoma" pitchFamily="34" charset="0"/>
                          <a:ea typeface="宋体" pitchFamily="2" charset="-122"/>
                        </a:rPr>
                        <a:t>B</a:t>
                      </a:r>
                      <a:r>
                        <a:rPr kumimoji="1" lang="zh-CN" altLang="en-US" sz="2000" b="1" i="0" u="none" strike="noStrike" kern="1200" cap="none" normalizeH="0" baseline="0" dirty="0" smtClean="0">
                          <a:ln>
                            <a:noFill/>
                          </a:ln>
                          <a:solidFill>
                            <a:srgbClr val="0000FF"/>
                          </a:solidFill>
                          <a:effectLst/>
                          <a:latin typeface="Tahoma" pitchFamily="34" charset="0"/>
                          <a:ea typeface="宋体" pitchFamily="2" charset="-122"/>
                          <a:cs typeface="+mn-cs"/>
                        </a:rPr>
                        <a:t>（</a:t>
                      </a:r>
                      <a:r>
                        <a:rPr kumimoji="1" lang="en-US" altLang="zh-CN" sz="2000" b="1" i="0" u="none" strike="noStrike" kern="1200" cap="none" normalizeH="0" baseline="0" dirty="0" smtClean="0">
                          <a:ln>
                            <a:noFill/>
                          </a:ln>
                          <a:solidFill>
                            <a:srgbClr val="0000FF"/>
                          </a:solidFill>
                          <a:effectLst/>
                          <a:latin typeface="Tahoma" pitchFamily="34" charset="0"/>
                          <a:ea typeface="宋体" pitchFamily="2" charset="-122"/>
                          <a:cs typeface="+mn-cs"/>
                        </a:rPr>
                        <a:t>10</a:t>
                      </a:r>
                      <a:r>
                        <a:rPr kumimoji="1" lang="zh-CN" altLang="en-US" sz="2000" b="1" i="0" u="none" strike="noStrike" kern="1200" cap="none" normalizeH="0" baseline="0" dirty="0" smtClean="0">
                          <a:ln>
                            <a:noFill/>
                          </a:ln>
                          <a:solidFill>
                            <a:srgbClr val="0000FF"/>
                          </a:solidFill>
                          <a:effectLst/>
                          <a:latin typeface="Tahoma" pitchFamily="34" charset="0"/>
                          <a:ea typeface="宋体" pitchFamily="2" charset="-122"/>
                          <a:cs typeface="+mn-cs"/>
                        </a:rPr>
                        <a:t>）</a:t>
                      </a:r>
                      <a:endParaRPr kumimoji="1" lang="en-US" altLang="zh-CN" sz="2000" b="1" i="0" u="none" strike="noStrike" kern="1200" cap="none" normalizeH="0" baseline="0" dirty="0" smtClean="0">
                        <a:ln>
                          <a:noFill/>
                        </a:ln>
                        <a:solidFill>
                          <a:srgbClr val="0000FF"/>
                        </a:solidFill>
                        <a:effectLst/>
                        <a:latin typeface="Tahoma" pitchFamily="34" charset="0"/>
                        <a:ea typeface="宋体" pitchFamily="2" charset="-122"/>
                        <a:cs typeface="+mn-cs"/>
                      </a:endParaRP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000" b="1" i="0" u="none" strike="noStrike" cap="none" normalizeH="0" baseline="0" dirty="0" smtClean="0">
                          <a:ln>
                            <a:noFill/>
                          </a:ln>
                          <a:solidFill>
                            <a:srgbClr val="0000FF"/>
                          </a:solidFill>
                          <a:effectLst/>
                          <a:latin typeface="宋体" pitchFamily="2" charset="-122"/>
                          <a:ea typeface="宋体" pitchFamily="2" charset="-122"/>
                        </a:rPr>
                        <a:t>2</a:t>
                      </a:r>
                      <a:r>
                        <a:rPr kumimoji="1" lang="en-US" altLang="zh-CN" sz="2000" b="1" i="0" u="none" strike="noStrike" cap="none" normalizeH="0" baseline="30000" dirty="0" smtClean="0">
                          <a:ln>
                            <a:noFill/>
                          </a:ln>
                          <a:solidFill>
                            <a:srgbClr val="0000FF"/>
                          </a:solidFill>
                          <a:effectLst/>
                          <a:latin typeface="宋体" pitchFamily="2" charset="-122"/>
                          <a:ea typeface="宋体" pitchFamily="2" charset="-122"/>
                        </a:rPr>
                        <a:t>14</a:t>
                      </a:r>
                      <a:endParaRPr kumimoji="1" lang="en-US" altLang="zh-CN" sz="2000" b="1" i="0" u="none" strike="noStrike" cap="none" normalizeH="0" baseline="0" dirty="0" smtClean="0">
                        <a:ln>
                          <a:noFill/>
                        </a:ln>
                        <a:solidFill>
                          <a:srgbClr val="0000FF"/>
                        </a:solidFill>
                        <a:effectLst/>
                        <a:latin typeface="宋体" pitchFamily="2" charset="-122"/>
                        <a:ea typeface="宋体" pitchFamily="2" charset="-122"/>
                      </a:endParaRP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zh-CN" altLang="en-US" sz="1800" b="1" i="0" u="none" strike="noStrike" cap="none" normalizeH="0" baseline="0" dirty="0" smtClean="0">
                          <a:ln>
                            <a:noFill/>
                          </a:ln>
                          <a:solidFill>
                            <a:srgbClr val="A50021"/>
                          </a:solidFill>
                          <a:effectLst/>
                          <a:latin typeface="宋体" pitchFamily="2" charset="-122"/>
                          <a:ea typeface="宋体" pitchFamily="2" charset="-122"/>
                        </a:rPr>
                        <a:t>（</a:t>
                      </a:r>
                      <a:r>
                        <a:rPr kumimoji="1" lang="en-US" altLang="zh-CN" sz="1800" b="1" i="0" u="none" strike="noStrike" cap="none" normalizeH="0" baseline="0" dirty="0" smtClean="0">
                          <a:ln>
                            <a:noFill/>
                          </a:ln>
                          <a:solidFill>
                            <a:srgbClr val="A50021"/>
                          </a:solidFill>
                          <a:effectLst/>
                          <a:latin typeface="宋体" pitchFamily="2" charset="-122"/>
                          <a:ea typeface="宋体" pitchFamily="2" charset="-122"/>
                        </a:rPr>
                        <a:t>16384</a:t>
                      </a:r>
                      <a:r>
                        <a:rPr kumimoji="1" lang="zh-CN" altLang="en-US" sz="1800" b="1" i="0" u="none" strike="noStrike" cap="none" normalizeH="0" baseline="0" dirty="0" smtClean="0">
                          <a:ln>
                            <a:noFill/>
                          </a:ln>
                          <a:solidFill>
                            <a:srgbClr val="A50021"/>
                          </a:solidFill>
                          <a:effectLst/>
                          <a:latin typeface="宋体" pitchFamily="2" charset="-122"/>
                          <a:ea typeface="宋体" pitchFamily="2" charset="-122"/>
                        </a:rPr>
                        <a:t>）</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000" b="1" i="0" u="none" strike="noStrike" cap="none" normalizeH="0" baseline="0" dirty="0" smtClean="0">
                          <a:ln>
                            <a:noFill/>
                          </a:ln>
                          <a:solidFill>
                            <a:srgbClr val="C00000"/>
                          </a:solidFill>
                          <a:effectLst/>
                          <a:latin typeface="宋体" pitchFamily="2" charset="-122"/>
                          <a:ea typeface="宋体" pitchFamily="2" charset="-122"/>
                        </a:rPr>
                        <a:t>128</a:t>
                      </a:r>
                      <a:r>
                        <a:rPr kumimoji="1" lang="en-US" altLang="zh-CN" sz="2000" b="1" i="0" u="none" strike="noStrike" cap="none" normalizeH="0" baseline="0" dirty="0" smtClean="0">
                          <a:ln>
                            <a:noFill/>
                          </a:ln>
                          <a:solidFill>
                            <a:srgbClr val="0000FF"/>
                          </a:solidFill>
                          <a:effectLst/>
                          <a:latin typeface="宋体" pitchFamily="2" charset="-122"/>
                          <a:ea typeface="宋体" pitchFamily="2" charset="-122"/>
                        </a:rPr>
                        <a:t>-</a:t>
                      </a:r>
                      <a:r>
                        <a:rPr kumimoji="1" lang="en-US" altLang="zh-CN" sz="2000" b="1" i="0" u="none" strike="noStrike" cap="none" normalizeH="0" baseline="0" dirty="0" smtClean="0">
                          <a:ln>
                            <a:noFill/>
                          </a:ln>
                          <a:solidFill>
                            <a:srgbClr val="C00000"/>
                          </a:solidFill>
                          <a:effectLst/>
                          <a:latin typeface="宋体" pitchFamily="2" charset="-122"/>
                          <a:ea typeface="宋体" pitchFamily="2" charset="-122"/>
                        </a:rPr>
                        <a:t>191</a:t>
                      </a:r>
                      <a:endParaRPr kumimoji="1" lang="en-US" altLang="zh-CN" sz="2000" b="1" i="0" u="none" strike="noStrike" cap="none" normalizeH="0" baseline="0" dirty="0" smtClean="0">
                        <a:ln>
                          <a:noFill/>
                        </a:ln>
                        <a:solidFill>
                          <a:srgbClr val="0000FF"/>
                        </a:solidFill>
                        <a:effectLst/>
                        <a:latin typeface="宋体" pitchFamily="2" charset="-122"/>
                        <a:ea typeface="宋体" pitchFamily="2" charset="-122"/>
                      </a:endParaRPr>
                    </a:p>
                    <a:p>
                      <a:pPr marL="0" marR="0" lvl="0" indent="0" algn="ctr" defTabSz="914400" rtl="0" eaLnBrk="1" fontAlgn="base" latinLnBrk="0" hangingPunct="1">
                        <a:lnSpc>
                          <a:spcPct val="100000"/>
                        </a:lnSpc>
                        <a:spcBef>
                          <a:spcPct val="20000"/>
                        </a:spcBef>
                        <a:spcAft>
                          <a:spcPct val="0"/>
                        </a:spcAft>
                        <a:buClrTx/>
                        <a:buSzPct val="90000"/>
                        <a:buFontTx/>
                        <a:buNone/>
                        <a:tabLst/>
                        <a:defRPr/>
                      </a:pPr>
                      <a:r>
                        <a:rPr kumimoji="1" lang="zh-CN" altLang="en-US" sz="1600" b="1" i="0" u="none" strike="noStrike" kern="1200" cap="none" normalizeH="0" baseline="0" dirty="0" smtClean="0">
                          <a:ln>
                            <a:noFill/>
                          </a:ln>
                          <a:solidFill>
                            <a:srgbClr val="0000FF"/>
                          </a:solidFill>
                          <a:effectLst/>
                          <a:latin typeface="宋体" pitchFamily="2" charset="-122"/>
                          <a:ea typeface="宋体" pitchFamily="2" charset="-122"/>
                          <a:cs typeface="+mn-cs"/>
                        </a:rPr>
                        <a:t>（</a:t>
                      </a:r>
                      <a:r>
                        <a:rPr kumimoji="1" lang="en-US" altLang="zh-CN" sz="1600" b="1" i="0" u="none" strike="noStrike" cap="none" normalizeH="0" baseline="0" dirty="0" smtClean="0">
                          <a:ln>
                            <a:noFill/>
                          </a:ln>
                          <a:solidFill>
                            <a:srgbClr val="FF0000"/>
                          </a:solidFill>
                          <a:effectLst/>
                          <a:latin typeface="宋体" pitchFamily="2" charset="-122"/>
                          <a:ea typeface="宋体" pitchFamily="2" charset="-122"/>
                        </a:rPr>
                        <a:t>10</a:t>
                      </a:r>
                      <a:r>
                        <a:rPr kumimoji="1" lang="en-US" altLang="zh-CN" sz="1600" b="1" i="0" u="none" strike="noStrike" cap="none" normalizeH="0" baseline="0" dirty="0" smtClean="0">
                          <a:ln>
                            <a:noFill/>
                          </a:ln>
                          <a:solidFill>
                            <a:srgbClr val="0000FF"/>
                          </a:solidFill>
                          <a:effectLst/>
                          <a:latin typeface="宋体" pitchFamily="2" charset="-122"/>
                          <a:ea typeface="宋体" pitchFamily="2" charset="-122"/>
                        </a:rPr>
                        <a:t>000000-</a:t>
                      </a:r>
                      <a:r>
                        <a:rPr kumimoji="1" lang="en-US" altLang="zh-CN" sz="1600" b="1" i="0" u="none" strike="noStrike" cap="none" normalizeH="0" baseline="0" dirty="0" smtClean="0">
                          <a:ln>
                            <a:noFill/>
                          </a:ln>
                          <a:solidFill>
                            <a:srgbClr val="FF0000"/>
                          </a:solidFill>
                          <a:effectLst/>
                          <a:latin typeface="宋体" pitchFamily="2" charset="-122"/>
                          <a:ea typeface="宋体" pitchFamily="2" charset="-122"/>
                        </a:rPr>
                        <a:t>10</a:t>
                      </a:r>
                      <a:r>
                        <a:rPr kumimoji="1" lang="en-US" altLang="zh-CN" sz="1600" b="1" i="0" u="none" strike="noStrike" cap="none" normalizeH="0" baseline="0" dirty="0" smtClean="0">
                          <a:ln>
                            <a:noFill/>
                          </a:ln>
                          <a:solidFill>
                            <a:srgbClr val="0000FF"/>
                          </a:solidFill>
                          <a:effectLst/>
                          <a:latin typeface="宋体" pitchFamily="2" charset="-122"/>
                          <a:ea typeface="宋体" pitchFamily="2" charset="-122"/>
                        </a:rPr>
                        <a:t>111111</a:t>
                      </a:r>
                      <a:r>
                        <a:rPr kumimoji="1" lang="zh-CN" altLang="en-US" sz="1600" b="1" i="0" u="none" strike="noStrike" cap="none" normalizeH="0" baseline="0" dirty="0" smtClean="0">
                          <a:ln>
                            <a:noFill/>
                          </a:ln>
                          <a:solidFill>
                            <a:srgbClr val="0000FF"/>
                          </a:solidFill>
                          <a:effectLst/>
                          <a:latin typeface="宋体" pitchFamily="2" charset="-122"/>
                          <a:ea typeface="宋体" pitchFamily="2" charset="-122"/>
                        </a:rPr>
                        <a:t>）</a:t>
                      </a:r>
                      <a:endParaRPr kumimoji="1" lang="en-US" altLang="zh-CN" sz="1600" b="1" i="0" u="none" strike="noStrike" cap="none" normalizeH="0" baseline="0" dirty="0" smtClean="0">
                        <a:ln>
                          <a:noFill/>
                        </a:ln>
                        <a:solidFill>
                          <a:srgbClr val="0000FF"/>
                        </a:solidFill>
                        <a:effectLst/>
                        <a:latin typeface="宋体" pitchFamily="2" charset="-122"/>
                        <a:ea typeface="宋体"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000" b="1" i="0" u="none" strike="noStrike" cap="none" normalizeH="0" baseline="0" dirty="0" smtClean="0">
                          <a:ln>
                            <a:noFill/>
                          </a:ln>
                          <a:solidFill>
                            <a:srgbClr val="0000FF"/>
                          </a:solidFill>
                          <a:effectLst/>
                          <a:latin typeface="宋体" pitchFamily="2" charset="-122"/>
                          <a:ea typeface="宋体" pitchFamily="2" charset="-122"/>
                        </a:rPr>
                        <a:t>2</a:t>
                      </a:r>
                      <a:r>
                        <a:rPr kumimoji="1" lang="en-US" altLang="zh-CN" sz="2000" b="1" i="0" u="none" strike="noStrike" cap="none" normalizeH="0" baseline="30000" dirty="0" smtClean="0">
                          <a:ln>
                            <a:noFill/>
                          </a:ln>
                          <a:solidFill>
                            <a:srgbClr val="0000FF"/>
                          </a:solidFill>
                          <a:effectLst/>
                          <a:latin typeface="宋体" pitchFamily="2" charset="-122"/>
                          <a:ea typeface="宋体" pitchFamily="2" charset="-122"/>
                        </a:rPr>
                        <a:t>16</a:t>
                      </a:r>
                      <a:r>
                        <a:rPr kumimoji="1" lang="en-US" altLang="zh-CN" sz="2000" b="1" i="0" u="none" strike="noStrike" cap="none" normalizeH="0" baseline="0" dirty="0" smtClean="0">
                          <a:ln>
                            <a:noFill/>
                          </a:ln>
                          <a:solidFill>
                            <a:srgbClr val="0000FF"/>
                          </a:solidFill>
                          <a:effectLst/>
                          <a:latin typeface="宋体" pitchFamily="2" charset="-122"/>
                          <a:ea typeface="宋体" pitchFamily="2" charset="-122"/>
                        </a:rPr>
                        <a:t>-2</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zh-CN" altLang="en-US" sz="1800" b="1" i="0" u="none" strike="noStrike" cap="none" normalizeH="0" baseline="0" dirty="0" smtClean="0">
                          <a:ln>
                            <a:noFill/>
                          </a:ln>
                          <a:solidFill>
                            <a:srgbClr val="A50021"/>
                          </a:solidFill>
                          <a:effectLst/>
                          <a:latin typeface="宋体" pitchFamily="2" charset="-122"/>
                          <a:ea typeface="宋体" pitchFamily="2" charset="-122"/>
                        </a:rPr>
                        <a:t>（</a:t>
                      </a:r>
                      <a:r>
                        <a:rPr kumimoji="1" lang="en-US" altLang="zh-CN" sz="1800" b="1" i="0" u="none" strike="noStrike" cap="none" normalizeH="0" baseline="0" dirty="0" smtClean="0">
                          <a:ln>
                            <a:noFill/>
                          </a:ln>
                          <a:solidFill>
                            <a:srgbClr val="A50021"/>
                          </a:solidFill>
                          <a:effectLst/>
                          <a:latin typeface="宋体" pitchFamily="2" charset="-122"/>
                          <a:ea typeface="宋体" pitchFamily="2" charset="-122"/>
                        </a:rPr>
                        <a:t>65534</a:t>
                      </a:r>
                      <a:r>
                        <a:rPr kumimoji="1" lang="zh-CN" altLang="en-US" sz="1800" b="1" i="0" u="none" strike="noStrike" cap="none" normalizeH="0" baseline="0" dirty="0" smtClean="0">
                          <a:ln>
                            <a:noFill/>
                          </a:ln>
                          <a:solidFill>
                            <a:srgbClr val="A50021"/>
                          </a:solidFill>
                          <a:effectLst/>
                          <a:latin typeface="宋体" pitchFamily="2" charset="-122"/>
                          <a:ea typeface="宋体" pitchFamily="2" charset="-122"/>
                        </a:rPr>
                        <a:t>）</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000" b="1" i="0" u="none" strike="noStrike" cap="none" normalizeH="0" baseline="0" dirty="0" smtClean="0">
                          <a:ln>
                            <a:noFill/>
                          </a:ln>
                          <a:solidFill>
                            <a:schemeClr val="tx2"/>
                          </a:solidFill>
                          <a:effectLst/>
                          <a:latin typeface="宋体" pitchFamily="2" charset="-122"/>
                          <a:ea typeface="宋体" pitchFamily="2" charset="-122"/>
                        </a:rPr>
                        <a:t>中型网络</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4278">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200" b="0" i="0" u="none" strike="noStrike" cap="none" normalizeH="0" baseline="0" dirty="0" smtClean="0">
                          <a:ln>
                            <a:noFill/>
                          </a:ln>
                          <a:solidFill>
                            <a:srgbClr val="FF0000"/>
                          </a:solidFill>
                          <a:effectLst/>
                          <a:latin typeface="Tahoma" pitchFamily="34" charset="0"/>
                          <a:ea typeface="宋体" pitchFamily="2" charset="-122"/>
                        </a:rPr>
                        <a:t>C</a:t>
                      </a:r>
                      <a:r>
                        <a:rPr kumimoji="1" lang="zh-CN" altLang="en-US" sz="2000" b="1" i="0" u="none" strike="noStrike" kern="1200" cap="none" normalizeH="0" baseline="0" dirty="0" smtClean="0">
                          <a:ln>
                            <a:noFill/>
                          </a:ln>
                          <a:solidFill>
                            <a:srgbClr val="0000FF"/>
                          </a:solidFill>
                          <a:effectLst/>
                          <a:latin typeface="Tahoma" pitchFamily="34" charset="0"/>
                          <a:ea typeface="宋体" pitchFamily="2" charset="-122"/>
                          <a:cs typeface="+mn-cs"/>
                        </a:rPr>
                        <a:t>（</a:t>
                      </a:r>
                      <a:r>
                        <a:rPr kumimoji="1" lang="en-US" altLang="zh-CN" sz="2000" b="1" i="0" u="none" strike="noStrike" kern="1200" cap="none" normalizeH="0" baseline="0" dirty="0" smtClean="0">
                          <a:ln>
                            <a:noFill/>
                          </a:ln>
                          <a:solidFill>
                            <a:srgbClr val="0000FF"/>
                          </a:solidFill>
                          <a:effectLst/>
                          <a:latin typeface="Tahoma" pitchFamily="34" charset="0"/>
                          <a:ea typeface="宋体" pitchFamily="2" charset="-122"/>
                          <a:cs typeface="+mn-cs"/>
                        </a:rPr>
                        <a:t>110</a:t>
                      </a:r>
                      <a:r>
                        <a:rPr kumimoji="1" lang="zh-CN" altLang="en-US" sz="2000" b="1" i="0" u="none" strike="noStrike" kern="1200" cap="none" normalizeH="0" baseline="0" dirty="0" smtClean="0">
                          <a:ln>
                            <a:noFill/>
                          </a:ln>
                          <a:solidFill>
                            <a:srgbClr val="0000FF"/>
                          </a:solidFill>
                          <a:effectLst/>
                          <a:latin typeface="Tahoma" pitchFamily="34" charset="0"/>
                          <a:ea typeface="宋体" pitchFamily="2" charset="-122"/>
                          <a:cs typeface="+mn-cs"/>
                        </a:rPr>
                        <a:t>）</a:t>
                      </a:r>
                      <a:endParaRPr kumimoji="1" lang="en-US" altLang="zh-CN" sz="2000" b="1" i="0" u="none" strike="noStrike" kern="1200" cap="none" normalizeH="0" baseline="0" dirty="0" smtClean="0">
                        <a:ln>
                          <a:noFill/>
                        </a:ln>
                        <a:solidFill>
                          <a:srgbClr val="0000FF"/>
                        </a:solidFill>
                        <a:effectLst/>
                        <a:latin typeface="Tahoma" pitchFamily="34" charset="0"/>
                        <a:ea typeface="宋体" pitchFamily="2" charset="-122"/>
                        <a:cs typeface="+mn-cs"/>
                      </a:endParaRPr>
                    </a:p>
                  </a:txBody>
                  <a:tcPr marL="90000" marR="90000" marT="46800" marB="4680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000" b="1" i="0" u="none" strike="noStrike" cap="none" normalizeH="0" baseline="0" dirty="0" smtClean="0">
                          <a:ln>
                            <a:noFill/>
                          </a:ln>
                          <a:solidFill>
                            <a:srgbClr val="0000FF"/>
                          </a:solidFill>
                          <a:effectLst/>
                          <a:latin typeface="宋体" pitchFamily="2" charset="-122"/>
                          <a:ea typeface="宋体" pitchFamily="2" charset="-122"/>
                        </a:rPr>
                        <a:t>2</a:t>
                      </a:r>
                      <a:r>
                        <a:rPr kumimoji="1" lang="en-US" altLang="zh-CN" sz="2000" b="1" i="0" u="none" strike="noStrike" cap="none" normalizeH="0" baseline="30000" dirty="0" smtClean="0">
                          <a:ln>
                            <a:noFill/>
                          </a:ln>
                          <a:solidFill>
                            <a:srgbClr val="0000FF"/>
                          </a:solidFill>
                          <a:effectLst/>
                          <a:latin typeface="宋体" pitchFamily="2" charset="-122"/>
                          <a:ea typeface="宋体" pitchFamily="2" charset="-122"/>
                        </a:rPr>
                        <a:t>21</a:t>
                      </a:r>
                      <a:endParaRPr kumimoji="1" lang="en-US" altLang="zh-CN" sz="2000" b="1" i="0" u="none" strike="noStrike" cap="none" normalizeH="0" baseline="0" dirty="0" smtClean="0">
                        <a:ln>
                          <a:noFill/>
                        </a:ln>
                        <a:solidFill>
                          <a:srgbClr val="0000FF"/>
                        </a:solidFill>
                        <a:effectLst/>
                        <a:latin typeface="宋体" pitchFamily="2" charset="-122"/>
                        <a:ea typeface="宋体" pitchFamily="2" charset="-122"/>
                      </a:endParaRP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zh-CN" altLang="en-US" sz="1800" b="1" i="0" u="none" strike="noStrike" cap="none" normalizeH="0" baseline="0" dirty="0" smtClean="0">
                          <a:ln>
                            <a:noFill/>
                          </a:ln>
                          <a:solidFill>
                            <a:srgbClr val="A50021"/>
                          </a:solidFill>
                          <a:effectLst/>
                          <a:latin typeface="宋体" pitchFamily="2" charset="-122"/>
                          <a:ea typeface="宋体" pitchFamily="2" charset="-122"/>
                        </a:rPr>
                        <a:t>（</a:t>
                      </a:r>
                      <a:r>
                        <a:rPr kumimoji="1" lang="en-US" altLang="zh-CN" sz="1800" b="1" i="0" u="none" strike="noStrike" cap="none" normalizeH="0" baseline="0" dirty="0" smtClean="0">
                          <a:ln>
                            <a:noFill/>
                          </a:ln>
                          <a:solidFill>
                            <a:srgbClr val="A50021"/>
                          </a:solidFill>
                          <a:effectLst/>
                          <a:latin typeface="宋体" pitchFamily="2" charset="-122"/>
                          <a:ea typeface="宋体" pitchFamily="2" charset="-122"/>
                        </a:rPr>
                        <a:t>2097152</a:t>
                      </a:r>
                      <a:r>
                        <a:rPr kumimoji="1" lang="zh-CN" altLang="en-US" sz="1800" b="1" i="0" u="none" strike="noStrike" cap="none" normalizeH="0" baseline="0" dirty="0" smtClean="0">
                          <a:ln>
                            <a:noFill/>
                          </a:ln>
                          <a:solidFill>
                            <a:srgbClr val="A50021"/>
                          </a:solidFill>
                          <a:effectLst/>
                          <a:latin typeface="宋体" pitchFamily="2" charset="-122"/>
                          <a:ea typeface="宋体" pitchFamily="2" charset="-122"/>
                        </a:rPr>
                        <a:t>）</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1800" b="1" i="0" u="none" strike="noStrike" cap="none" normalizeH="0" baseline="0" dirty="0" smtClean="0">
                          <a:ln>
                            <a:noFill/>
                          </a:ln>
                          <a:solidFill>
                            <a:srgbClr val="C00000"/>
                          </a:solidFill>
                          <a:effectLst/>
                          <a:latin typeface="宋体" pitchFamily="2" charset="-122"/>
                          <a:ea typeface="宋体" pitchFamily="2" charset="-122"/>
                        </a:rPr>
                        <a:t>192</a:t>
                      </a:r>
                      <a:r>
                        <a:rPr kumimoji="1" lang="en-US" altLang="zh-CN" sz="1800" b="1" i="0" u="none" strike="noStrike" cap="none" normalizeH="0" baseline="0" dirty="0" smtClean="0">
                          <a:ln>
                            <a:noFill/>
                          </a:ln>
                          <a:solidFill>
                            <a:srgbClr val="0000FF"/>
                          </a:solidFill>
                          <a:effectLst/>
                          <a:latin typeface="宋体" pitchFamily="2" charset="-122"/>
                          <a:ea typeface="宋体" pitchFamily="2" charset="-122"/>
                        </a:rPr>
                        <a:t>-</a:t>
                      </a:r>
                      <a:r>
                        <a:rPr kumimoji="1" lang="en-US" altLang="zh-CN" sz="1800" b="1" i="0" u="none" strike="noStrike" cap="none" normalizeH="0" baseline="0" dirty="0" smtClean="0">
                          <a:ln>
                            <a:noFill/>
                          </a:ln>
                          <a:solidFill>
                            <a:srgbClr val="C00000"/>
                          </a:solidFill>
                          <a:effectLst/>
                          <a:latin typeface="宋体" pitchFamily="2" charset="-122"/>
                          <a:ea typeface="宋体" pitchFamily="2" charset="-122"/>
                        </a:rPr>
                        <a:t>223</a:t>
                      </a:r>
                      <a:endParaRPr kumimoji="1" lang="en-US" altLang="zh-CN" sz="1800" b="1" i="0" u="none" strike="noStrike" cap="none" normalizeH="0" baseline="0" dirty="0" smtClean="0">
                        <a:ln>
                          <a:noFill/>
                        </a:ln>
                        <a:solidFill>
                          <a:srgbClr val="0000FF"/>
                        </a:solidFill>
                        <a:effectLst/>
                        <a:latin typeface="宋体" pitchFamily="2" charset="-122"/>
                        <a:ea typeface="宋体" pitchFamily="2" charset="-122"/>
                      </a:endParaRPr>
                    </a:p>
                    <a:p>
                      <a:pPr marL="0" marR="0" lvl="0" indent="0" algn="ctr" defTabSz="914400" rtl="0" eaLnBrk="1" fontAlgn="base" latinLnBrk="0" hangingPunct="1">
                        <a:lnSpc>
                          <a:spcPct val="100000"/>
                        </a:lnSpc>
                        <a:spcBef>
                          <a:spcPct val="20000"/>
                        </a:spcBef>
                        <a:spcAft>
                          <a:spcPct val="0"/>
                        </a:spcAft>
                        <a:buClrTx/>
                        <a:buSzPct val="90000"/>
                        <a:buFontTx/>
                        <a:buNone/>
                        <a:tabLst/>
                        <a:defRPr/>
                      </a:pPr>
                      <a:r>
                        <a:rPr kumimoji="1" lang="zh-CN" altLang="en-US" sz="1600" b="1" i="0" u="none" strike="noStrike" kern="1200" cap="none" normalizeH="0" baseline="0" dirty="0" smtClean="0">
                          <a:ln>
                            <a:noFill/>
                          </a:ln>
                          <a:solidFill>
                            <a:srgbClr val="0000FF"/>
                          </a:solidFill>
                          <a:effectLst/>
                          <a:latin typeface="宋体" pitchFamily="2" charset="-122"/>
                          <a:ea typeface="宋体" pitchFamily="2" charset="-122"/>
                          <a:cs typeface="+mn-cs"/>
                        </a:rPr>
                        <a:t>（</a:t>
                      </a:r>
                      <a:r>
                        <a:rPr kumimoji="1" lang="en-US" altLang="zh-CN" sz="1600" b="1" i="0" u="none" strike="noStrike" cap="none" normalizeH="0" baseline="0" dirty="0" smtClean="0">
                          <a:ln>
                            <a:noFill/>
                          </a:ln>
                          <a:solidFill>
                            <a:srgbClr val="FF0000"/>
                          </a:solidFill>
                          <a:effectLst/>
                          <a:latin typeface="宋体" pitchFamily="2" charset="-122"/>
                          <a:ea typeface="宋体" pitchFamily="2" charset="-122"/>
                        </a:rPr>
                        <a:t>110</a:t>
                      </a:r>
                      <a:r>
                        <a:rPr kumimoji="1" lang="en-US" altLang="zh-CN" sz="1600" b="1" i="0" u="none" strike="noStrike" cap="none" normalizeH="0" baseline="0" dirty="0" smtClean="0">
                          <a:ln>
                            <a:noFill/>
                          </a:ln>
                          <a:solidFill>
                            <a:srgbClr val="0000FF"/>
                          </a:solidFill>
                          <a:effectLst/>
                          <a:latin typeface="宋体" pitchFamily="2" charset="-122"/>
                          <a:ea typeface="宋体" pitchFamily="2" charset="-122"/>
                        </a:rPr>
                        <a:t>00000-</a:t>
                      </a:r>
                      <a:r>
                        <a:rPr kumimoji="1" lang="en-US" altLang="zh-CN" sz="1600" b="1" i="0" u="none" strike="noStrike" cap="none" normalizeH="0" baseline="0" dirty="0" smtClean="0">
                          <a:ln>
                            <a:noFill/>
                          </a:ln>
                          <a:solidFill>
                            <a:srgbClr val="FF0000"/>
                          </a:solidFill>
                          <a:effectLst/>
                          <a:latin typeface="宋体" pitchFamily="2" charset="-122"/>
                          <a:ea typeface="宋体" pitchFamily="2" charset="-122"/>
                        </a:rPr>
                        <a:t>110</a:t>
                      </a:r>
                      <a:r>
                        <a:rPr kumimoji="1" lang="en-US" altLang="zh-CN" sz="1600" b="1" i="0" u="none" strike="noStrike" cap="none" normalizeH="0" baseline="0" dirty="0" smtClean="0">
                          <a:ln>
                            <a:noFill/>
                          </a:ln>
                          <a:solidFill>
                            <a:srgbClr val="0000FF"/>
                          </a:solidFill>
                          <a:effectLst/>
                          <a:latin typeface="宋体" pitchFamily="2" charset="-122"/>
                          <a:ea typeface="宋体" pitchFamily="2" charset="-122"/>
                        </a:rPr>
                        <a:t>11111</a:t>
                      </a:r>
                      <a:r>
                        <a:rPr kumimoji="1" lang="zh-CN" altLang="en-US" sz="1600" b="1" i="0" u="none" strike="noStrike" cap="none" normalizeH="0" baseline="0" dirty="0" smtClean="0">
                          <a:ln>
                            <a:noFill/>
                          </a:ln>
                          <a:solidFill>
                            <a:srgbClr val="0000FF"/>
                          </a:solidFill>
                          <a:effectLst/>
                          <a:latin typeface="宋体" pitchFamily="2" charset="-122"/>
                          <a:ea typeface="宋体" pitchFamily="2" charset="-122"/>
                        </a:rPr>
                        <a:t>）</a:t>
                      </a:r>
                      <a:endParaRPr kumimoji="1" lang="en-US" altLang="zh-CN" sz="1600" b="1" i="0" u="none" strike="noStrike" cap="none" normalizeH="0" baseline="0" dirty="0" smtClean="0">
                        <a:ln>
                          <a:noFill/>
                        </a:ln>
                        <a:solidFill>
                          <a:srgbClr val="0000FF"/>
                        </a:solidFill>
                        <a:effectLst/>
                        <a:latin typeface="宋体" pitchFamily="2" charset="-122"/>
                        <a:ea typeface="宋体" pitchFamily="2" charset="-122"/>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000" b="1" i="0" u="none" strike="noStrike" cap="none" normalizeH="0" baseline="0" smtClean="0">
                          <a:ln>
                            <a:noFill/>
                          </a:ln>
                          <a:solidFill>
                            <a:srgbClr val="0000FF"/>
                          </a:solidFill>
                          <a:effectLst/>
                          <a:latin typeface="宋体" pitchFamily="2" charset="-122"/>
                          <a:ea typeface="宋体" pitchFamily="2" charset="-122"/>
                        </a:rPr>
                        <a:t>2</a:t>
                      </a:r>
                      <a:r>
                        <a:rPr kumimoji="1" lang="en-US" altLang="zh-CN" sz="2000" b="1" i="0" u="none" strike="noStrike" cap="none" normalizeH="0" baseline="30000" smtClean="0">
                          <a:ln>
                            <a:noFill/>
                          </a:ln>
                          <a:solidFill>
                            <a:srgbClr val="0000FF"/>
                          </a:solidFill>
                          <a:effectLst/>
                          <a:latin typeface="宋体" pitchFamily="2" charset="-122"/>
                          <a:ea typeface="宋体" pitchFamily="2" charset="-122"/>
                        </a:rPr>
                        <a:t>8</a:t>
                      </a:r>
                      <a:r>
                        <a:rPr kumimoji="1" lang="en-US" altLang="zh-CN" sz="2000" b="1" i="0" u="none" strike="noStrike" cap="none" normalizeH="0" baseline="0" smtClean="0">
                          <a:ln>
                            <a:noFill/>
                          </a:ln>
                          <a:solidFill>
                            <a:srgbClr val="0000FF"/>
                          </a:solidFill>
                          <a:effectLst/>
                          <a:latin typeface="宋体" pitchFamily="2" charset="-122"/>
                          <a:ea typeface="宋体" pitchFamily="2" charset="-122"/>
                        </a:rPr>
                        <a:t>-2</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zh-CN" altLang="en-US" sz="2000" b="1" i="0" u="none" strike="noStrike" cap="none" normalizeH="0" baseline="0" smtClean="0">
                          <a:ln>
                            <a:noFill/>
                          </a:ln>
                          <a:solidFill>
                            <a:srgbClr val="A50021"/>
                          </a:solidFill>
                          <a:effectLst/>
                          <a:latin typeface="宋体" pitchFamily="2" charset="-122"/>
                          <a:ea typeface="宋体" pitchFamily="2" charset="-122"/>
                        </a:rPr>
                        <a:t>（</a:t>
                      </a:r>
                      <a:r>
                        <a:rPr kumimoji="1" lang="en-US" altLang="zh-CN" sz="2000" b="1" i="0" u="none" strike="noStrike" cap="none" normalizeH="0" baseline="0" smtClean="0">
                          <a:ln>
                            <a:noFill/>
                          </a:ln>
                          <a:solidFill>
                            <a:srgbClr val="A50021"/>
                          </a:solidFill>
                          <a:effectLst/>
                          <a:latin typeface="宋体" pitchFamily="2" charset="-122"/>
                          <a:ea typeface="宋体" pitchFamily="2" charset="-122"/>
                        </a:rPr>
                        <a:t>254</a:t>
                      </a:r>
                      <a:r>
                        <a:rPr kumimoji="1" lang="zh-CN" altLang="en-US" sz="2000" b="1" i="0" u="none" strike="noStrike" cap="none" normalizeH="0" baseline="0" smtClean="0">
                          <a:ln>
                            <a:noFill/>
                          </a:ln>
                          <a:solidFill>
                            <a:srgbClr val="A50021"/>
                          </a:solidFill>
                          <a:effectLst/>
                          <a:latin typeface="宋体" pitchFamily="2" charset="-122"/>
                          <a:ea typeface="宋体" pitchFamily="2" charset="-122"/>
                        </a:rPr>
                        <a:t>）</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000" b="1" i="0" u="none" strike="noStrike" cap="none" normalizeH="0" baseline="0" dirty="0" smtClean="0">
                          <a:ln>
                            <a:noFill/>
                          </a:ln>
                          <a:solidFill>
                            <a:schemeClr val="tx2"/>
                          </a:solidFill>
                          <a:effectLst/>
                          <a:latin typeface="宋体" pitchFamily="2" charset="-122"/>
                          <a:ea typeface="宋体" pitchFamily="2" charset="-122"/>
                        </a:rPr>
                        <a:t>小型网络</a:t>
                      </a:r>
                    </a:p>
                  </a:txBody>
                  <a:tcPr marL="90000" marR="90000" marT="46800" marB="4680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68" name="Rectangle 103"/>
          <p:cNvSpPr>
            <a:spLocks noChangeArrowheads="1"/>
          </p:cNvSpPr>
          <p:nvPr/>
        </p:nvSpPr>
        <p:spPr bwMode="auto">
          <a:xfrm>
            <a:off x="785812" y="5302046"/>
            <a:ext cx="5995929" cy="400110"/>
          </a:xfrm>
          <a:prstGeom prst="rect">
            <a:avLst/>
          </a:prstGeom>
          <a:solidFill>
            <a:srgbClr val="DEF4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0"/>
              </a:spcBef>
              <a:buSzTx/>
              <a:buFontTx/>
              <a:buNone/>
            </a:pPr>
            <a:r>
              <a:rPr lang="en-US" altLang="zh-CN" sz="2000" dirty="0">
                <a:solidFill>
                  <a:schemeClr val="tx1"/>
                </a:solidFill>
                <a:latin typeface="微软雅黑" panose="020B0503020204020204" pitchFamily="34" charset="-122"/>
                <a:ea typeface="微软雅黑" panose="020B0503020204020204" pitchFamily="34" charset="-122"/>
              </a:rPr>
              <a:t>32</a:t>
            </a:r>
            <a:r>
              <a:rPr lang="zh-CN" altLang="en-US" sz="2000" dirty="0">
                <a:solidFill>
                  <a:schemeClr val="tx1"/>
                </a:solidFill>
                <a:latin typeface="微软雅黑" panose="020B0503020204020204" pitchFamily="34" charset="-122"/>
                <a:ea typeface="微软雅黑" panose="020B0503020204020204" pitchFamily="34" charset="-122"/>
              </a:rPr>
              <a:t>位</a:t>
            </a:r>
            <a:r>
              <a:rPr lang="en-US" altLang="zh-CN" sz="2000" dirty="0">
                <a:solidFill>
                  <a:schemeClr val="tx1"/>
                </a:solidFill>
                <a:latin typeface="微软雅黑" panose="020B0503020204020204" pitchFamily="34" charset="-122"/>
                <a:ea typeface="微软雅黑" panose="020B0503020204020204" pitchFamily="34" charset="-122"/>
              </a:rPr>
              <a:t>IP</a:t>
            </a:r>
            <a:r>
              <a:rPr lang="zh-CN" altLang="en-US" sz="2000" dirty="0">
                <a:solidFill>
                  <a:schemeClr val="tx1"/>
                </a:solidFill>
                <a:latin typeface="微软雅黑" panose="020B0503020204020204" pitchFamily="34" charset="-122"/>
                <a:ea typeface="微软雅黑" panose="020B0503020204020204" pitchFamily="34" charset="-122"/>
              </a:rPr>
              <a:t>地址是</a:t>
            </a:r>
            <a:r>
              <a:rPr lang="en-US" altLang="zh-CN" sz="2000" dirty="0">
                <a:solidFill>
                  <a:schemeClr val="tx1"/>
                </a:solidFill>
                <a:latin typeface="微软雅黑" panose="020B0503020204020204" pitchFamily="34" charset="-122"/>
                <a:ea typeface="微软雅黑" panose="020B0503020204020204" pitchFamily="34" charset="-122"/>
              </a:rPr>
              <a:t>IPV4</a:t>
            </a:r>
            <a:r>
              <a:rPr lang="zh-CN" altLang="en-US" sz="2000" dirty="0">
                <a:solidFill>
                  <a:schemeClr val="tx1"/>
                </a:solidFill>
                <a:latin typeface="微软雅黑" panose="020B0503020204020204" pitchFamily="34" charset="-122"/>
                <a:ea typeface="微软雅黑" panose="020B0503020204020204" pitchFamily="34" charset="-122"/>
              </a:rPr>
              <a:t>版本</a:t>
            </a:r>
            <a:r>
              <a:rPr lang="zh-CN" altLang="en-US" sz="2000" dirty="0" smtClean="0">
                <a:solidFill>
                  <a:schemeClr val="tx1"/>
                </a:solidFill>
                <a:latin typeface="微软雅黑" panose="020B0503020204020204" pitchFamily="34" charset="-122"/>
                <a:ea typeface="微软雅黑" panose="020B0503020204020204" pitchFamily="34" charset="-122"/>
              </a:rPr>
              <a:t>，</a:t>
            </a:r>
            <a:r>
              <a:rPr lang="en-US" altLang="zh-CN" sz="2000" dirty="0" smtClean="0">
                <a:solidFill>
                  <a:schemeClr val="tx1"/>
                </a:solidFill>
                <a:latin typeface="微软雅黑" panose="020B0503020204020204" pitchFamily="34" charset="-122"/>
                <a:ea typeface="微软雅黑" panose="020B0503020204020204" pitchFamily="34" charset="-122"/>
              </a:rPr>
              <a:t>IPV6</a:t>
            </a:r>
            <a:r>
              <a:rPr lang="zh-CN" altLang="en-US" sz="2000" dirty="0">
                <a:solidFill>
                  <a:schemeClr val="tx1"/>
                </a:solidFill>
                <a:latin typeface="微软雅黑" panose="020B0503020204020204" pitchFamily="34" charset="-122"/>
                <a:ea typeface="微软雅黑" panose="020B0503020204020204" pitchFamily="34" charset="-122"/>
              </a:rPr>
              <a:t>版本是</a:t>
            </a:r>
            <a:r>
              <a:rPr lang="en-US" altLang="zh-CN" sz="2000" dirty="0">
                <a:solidFill>
                  <a:schemeClr val="tx1"/>
                </a:solidFill>
                <a:latin typeface="微软雅黑" panose="020B0503020204020204" pitchFamily="34" charset="-122"/>
                <a:ea typeface="微软雅黑" panose="020B0503020204020204" pitchFamily="34" charset="-122"/>
              </a:rPr>
              <a:t>128</a:t>
            </a:r>
            <a:r>
              <a:rPr lang="zh-CN" altLang="en-US" sz="2000" dirty="0">
                <a:solidFill>
                  <a:schemeClr val="tx1"/>
                </a:solidFill>
                <a:latin typeface="微软雅黑" panose="020B0503020204020204" pitchFamily="34" charset="-122"/>
                <a:ea typeface="微软雅黑" panose="020B0503020204020204" pitchFamily="34" charset="-122"/>
              </a:rPr>
              <a:t>位</a:t>
            </a:r>
            <a:r>
              <a:rPr lang="en-US" altLang="zh-CN" sz="2000" dirty="0">
                <a:solidFill>
                  <a:schemeClr val="tx1"/>
                </a:solidFill>
                <a:latin typeface="微软雅黑" panose="020B0503020204020204" pitchFamily="34" charset="-122"/>
                <a:ea typeface="微软雅黑" panose="020B0503020204020204" pitchFamily="34" charset="-122"/>
              </a:rPr>
              <a:t>IP</a:t>
            </a:r>
            <a:r>
              <a:rPr lang="zh-CN" altLang="en-US" sz="2000" dirty="0">
                <a:solidFill>
                  <a:schemeClr val="tx1"/>
                </a:solidFill>
                <a:latin typeface="微软雅黑" panose="020B0503020204020204" pitchFamily="34" charset="-122"/>
                <a:ea typeface="微软雅黑" panose="020B0503020204020204" pitchFamily="34" charset="-122"/>
              </a:rPr>
              <a:t>地址</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442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left)">
                                      <p:cBhvr>
                                        <p:cTn id="12"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533476"/>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5. </a:t>
            </a:r>
            <a:r>
              <a:rPr lang="zh-CN" altLang="en-US" sz="2400" dirty="0">
                <a:solidFill>
                  <a:srgbClr val="0070C0"/>
                </a:solidFill>
                <a:latin typeface="微软雅黑" panose="020B0503020204020204" pitchFamily="34" charset="-122"/>
                <a:ea typeface="微软雅黑" panose="020B0503020204020204" pitchFamily="34" charset="-122"/>
              </a:rPr>
              <a:t>域名系统</a:t>
            </a:r>
            <a:br>
              <a:rPr lang="zh-CN" altLang="en-US" sz="2400" dirty="0">
                <a:solidFill>
                  <a:srgbClr val="0070C0"/>
                </a:solidFill>
                <a:latin typeface="微软雅黑" panose="020B0503020204020204" pitchFamily="34" charset="-122"/>
                <a:ea typeface="微软雅黑" panose="020B0503020204020204" pitchFamily="34" charset="-122"/>
              </a:rPr>
            </a:b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33506" y="1295456"/>
            <a:ext cx="8229600" cy="4525963"/>
          </a:xfrm>
        </p:spPr>
        <p:txBody>
          <a:bodyPr/>
          <a:lstStyle/>
          <a:p>
            <a:r>
              <a:rPr lang="zh-CN" altLang="en-US" sz="2400" dirty="0">
                <a:latin typeface="微软雅黑" panose="020B0503020204020204" pitchFamily="34" charset="-122"/>
                <a:ea typeface="微软雅黑" panose="020B0503020204020204" pitchFamily="34" charset="-122"/>
              </a:rPr>
              <a:t>计算机 </a:t>
            </a:r>
            <a:r>
              <a:rPr lang="en-US" altLang="zh-CN" sz="2400" dirty="0">
                <a:latin typeface="微软雅黑" panose="020B0503020204020204" pitchFamily="34" charset="-122"/>
                <a:ea typeface="微软雅黑" panose="020B0503020204020204" pitchFamily="34" charset="-122"/>
              </a:rPr>
              <a:t>IP </a:t>
            </a:r>
            <a:r>
              <a:rPr lang="zh-CN" altLang="en-US" sz="2400" dirty="0">
                <a:latin typeface="微软雅黑" panose="020B0503020204020204" pitchFamily="34" charset="-122"/>
                <a:ea typeface="微软雅黑" panose="020B0503020204020204" pitchFamily="34" charset="-122"/>
              </a:rPr>
              <a:t>地址的符号名字被称为</a:t>
            </a:r>
            <a:r>
              <a:rPr lang="zh-CN" altLang="en-US" sz="2400" b="1" dirty="0">
                <a:solidFill>
                  <a:srgbClr val="C00000"/>
                </a:solidFill>
                <a:latin typeface="微软雅黑" panose="020B0503020204020204" pitchFamily="34" charset="-122"/>
                <a:ea typeface="微软雅黑" panose="020B0503020204020204" pitchFamily="34" charset="-122"/>
              </a:rPr>
              <a:t>域名</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若要用域名表示 </a:t>
            </a:r>
            <a:r>
              <a:rPr lang="en-US" altLang="zh-CN" sz="2400" dirty="0">
                <a:latin typeface="微软雅黑" panose="020B0503020204020204" pitchFamily="34" charset="-122"/>
                <a:ea typeface="微软雅黑" panose="020B0503020204020204" pitchFamily="34" charset="-122"/>
              </a:rPr>
              <a:t>IP </a:t>
            </a:r>
            <a:r>
              <a:rPr lang="zh-CN" altLang="en-US" sz="2400" dirty="0">
                <a:latin typeface="微软雅黑" panose="020B0503020204020204" pitchFamily="34" charset="-122"/>
                <a:ea typeface="微软雅黑" panose="020B0503020204020204" pitchFamily="34" charset="-122"/>
              </a:rPr>
              <a:t>地址，则需要有一个</a:t>
            </a:r>
            <a:r>
              <a:rPr lang="zh-CN" altLang="en-US" sz="2400" b="1" dirty="0">
                <a:solidFill>
                  <a:srgbClr val="C00000"/>
                </a:solidFill>
                <a:latin typeface="微软雅黑" panose="020B0503020204020204" pitchFamily="34" charset="-122"/>
                <a:ea typeface="微软雅黑" panose="020B0503020204020204" pitchFamily="34" charset="-122"/>
              </a:rPr>
              <a:t>域名系统</a:t>
            </a:r>
            <a:r>
              <a:rPr lang="en-US" altLang="zh-CN" sz="2400" b="1" dirty="0">
                <a:solidFill>
                  <a:srgbClr val="C00000"/>
                </a:solidFill>
                <a:latin typeface="微软雅黑" panose="020B0503020204020204" pitchFamily="34" charset="-122"/>
                <a:ea typeface="微软雅黑" panose="020B0503020204020204" pitchFamily="34" charset="-122"/>
              </a:rPr>
              <a:t>DNS</a:t>
            </a:r>
            <a:r>
              <a:rPr lang="zh-CN" altLang="en-US" sz="2400" dirty="0" smtClean="0">
                <a:latin typeface="微软雅黑" panose="020B0503020204020204" pitchFamily="34" charset="-122"/>
                <a:ea typeface="微软雅黑" panose="020B0503020204020204" pitchFamily="34" charset="-122"/>
              </a:rPr>
              <a:t>将</a:t>
            </a:r>
            <a:r>
              <a:rPr lang="zh-CN" altLang="en-US" sz="2400" dirty="0">
                <a:latin typeface="微软雅黑" panose="020B0503020204020204" pitchFamily="34" charset="-122"/>
                <a:ea typeface="微软雅黑" panose="020B0503020204020204" pitchFamily="34" charset="-122"/>
              </a:rPr>
              <a:t>域名转换成计算机的 </a:t>
            </a:r>
            <a:r>
              <a:rPr lang="en-US" altLang="zh-CN" sz="2400" dirty="0">
                <a:latin typeface="微软雅黑" panose="020B0503020204020204" pitchFamily="34" charset="-122"/>
                <a:ea typeface="微软雅黑" panose="020B0503020204020204" pitchFamily="34" charset="-122"/>
              </a:rPr>
              <a:t>IP </a:t>
            </a:r>
            <a:r>
              <a:rPr lang="zh-CN" altLang="en-US" sz="2400" dirty="0">
                <a:latin typeface="微软雅黑" panose="020B0503020204020204" pitchFamily="34" charset="-122"/>
                <a:ea typeface="微软雅黑" panose="020B0503020204020204" pitchFamily="34" charset="-122"/>
              </a:rPr>
              <a:t>地址</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域名地址从右到左分别说明</a:t>
            </a:r>
            <a:r>
              <a:rPr lang="zh-CN" altLang="en-US" sz="2400" b="1" dirty="0">
                <a:solidFill>
                  <a:srgbClr val="C00000"/>
                </a:solidFill>
                <a:latin typeface="微软雅黑" panose="020B0503020204020204" pitchFamily="34" charset="-122"/>
                <a:ea typeface="微软雅黑" panose="020B0503020204020204" pitchFamily="34" charset="-122"/>
              </a:rPr>
              <a:t>国家或地区的名字</a:t>
            </a:r>
            <a:r>
              <a:rPr lang="zh-CN" altLang="en-US" sz="2400" dirty="0">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网络的类别、组织名称</a:t>
            </a:r>
            <a:r>
              <a:rPr lang="zh-CN" altLang="en-US" sz="2400" dirty="0">
                <a:latin typeface="微软雅黑" panose="020B0503020204020204" pitchFamily="34" charset="-122"/>
                <a:ea typeface="微软雅黑" panose="020B0503020204020204" pitchFamily="34" charset="-122"/>
              </a:rPr>
              <a:t>和</a:t>
            </a:r>
            <a:r>
              <a:rPr lang="zh-CN" altLang="en-US" sz="2400" b="1" dirty="0">
                <a:solidFill>
                  <a:srgbClr val="C00000"/>
                </a:solidFill>
                <a:latin typeface="微软雅黑" panose="020B0503020204020204" pitchFamily="34" charset="-122"/>
                <a:ea typeface="微软雅黑" panose="020B0503020204020204" pitchFamily="34" charset="-122"/>
              </a:rPr>
              <a:t>主机名称</a:t>
            </a:r>
            <a:r>
              <a:rPr lang="zh-CN" altLang="en-US"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其一般</a:t>
            </a:r>
            <a:r>
              <a:rPr lang="zh-CN" altLang="en-US" sz="2400" dirty="0">
                <a:latin typeface="微软雅黑" panose="020B0503020204020204" pitchFamily="34" charset="-122"/>
                <a:ea typeface="微软雅黑" panose="020B0503020204020204" pitchFamily="34" charset="-122"/>
              </a:rPr>
              <a:t>格式为：</a:t>
            </a:r>
          </a:p>
          <a:p>
            <a:r>
              <a:rPr lang="zh-CN" altLang="en-US" sz="2400" b="1" dirty="0">
                <a:solidFill>
                  <a:srgbClr val="C00000"/>
                </a:solidFill>
                <a:latin typeface="微软雅黑" panose="020B0503020204020204" pitchFamily="34" charset="-122"/>
                <a:ea typeface="微软雅黑" panose="020B0503020204020204" pitchFamily="34" charset="-122"/>
              </a:rPr>
              <a:t>计算机名 </a:t>
            </a:r>
            <a:r>
              <a:rPr lang="en-US" altLang="zh-CN" sz="2400" b="1" dirty="0">
                <a:solidFill>
                  <a:srgbClr val="C00000"/>
                </a:solidFill>
                <a:latin typeface="微软雅黑" panose="020B0503020204020204" pitchFamily="34" charset="-122"/>
                <a:ea typeface="微软雅黑" panose="020B0503020204020204" pitchFamily="34" charset="-122"/>
              </a:rPr>
              <a:t>.[ </a:t>
            </a:r>
            <a:r>
              <a:rPr lang="zh-CN" altLang="en-US" sz="2400" b="1" dirty="0">
                <a:solidFill>
                  <a:srgbClr val="C00000"/>
                </a:solidFill>
                <a:latin typeface="微软雅黑" panose="020B0503020204020204" pitchFamily="34" charset="-122"/>
                <a:ea typeface="微软雅黑" panose="020B0503020204020204" pitchFamily="34" charset="-122"/>
              </a:rPr>
              <a:t>机构名 </a:t>
            </a:r>
            <a:r>
              <a:rPr lang="en-US" altLang="zh-CN" sz="2400" b="1" dirty="0">
                <a:solidFill>
                  <a:srgbClr val="C00000"/>
                </a:solidFill>
                <a:latin typeface="微软雅黑" panose="020B0503020204020204" pitchFamily="34" charset="-122"/>
                <a:ea typeface="微软雅黑" panose="020B0503020204020204" pitchFamily="34" charset="-122"/>
              </a:rPr>
              <a:t>.][ </a:t>
            </a:r>
            <a:r>
              <a:rPr lang="zh-CN" altLang="en-US" sz="2400" b="1" dirty="0">
                <a:solidFill>
                  <a:srgbClr val="C00000"/>
                </a:solidFill>
                <a:latin typeface="微软雅黑" panose="020B0503020204020204" pitchFamily="34" charset="-122"/>
                <a:ea typeface="微软雅黑" panose="020B0503020204020204" pitchFamily="34" charset="-122"/>
              </a:rPr>
              <a:t>网络名 </a:t>
            </a:r>
            <a:r>
              <a:rPr lang="en-US" altLang="zh-CN" sz="2400" b="1" dirty="0">
                <a:solidFill>
                  <a:srgbClr val="C00000"/>
                </a:solidFill>
                <a:latin typeface="微软雅黑" panose="020B0503020204020204" pitchFamily="34" charset="-122"/>
                <a:ea typeface="微软雅黑" panose="020B0503020204020204" pitchFamily="34" charset="-122"/>
              </a:rPr>
              <a:t>.] </a:t>
            </a:r>
            <a:r>
              <a:rPr lang="zh-CN" altLang="en-US" sz="2400" b="1" dirty="0">
                <a:solidFill>
                  <a:srgbClr val="C00000"/>
                </a:solidFill>
                <a:latin typeface="微软雅黑" panose="020B0503020204020204" pitchFamily="34" charset="-122"/>
                <a:ea typeface="微软雅黑" panose="020B0503020204020204" pitchFamily="34" charset="-122"/>
              </a:rPr>
              <a:t>顶级域名</a:t>
            </a:r>
            <a:endParaRPr lang="en-US" altLang="zh-CN" sz="2400" b="1" dirty="0">
              <a:solidFill>
                <a:srgbClr val="C00000"/>
              </a:solidFill>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3559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87363" y="762070"/>
            <a:ext cx="8229600" cy="927100"/>
          </a:xfrm>
        </p:spPr>
        <p:txBody>
          <a:bodyPr/>
          <a:lstStyle/>
          <a:p>
            <a:r>
              <a:rPr lang="en-US" altLang="zh-CN" sz="4800" dirty="0" smtClean="0">
                <a:solidFill>
                  <a:srgbClr val="0070C0"/>
                </a:solidFill>
                <a:latin typeface="楷体" panose="02010609060101010101" pitchFamily="49" charset="-122"/>
                <a:ea typeface="楷体" panose="02010609060101010101" pitchFamily="49" charset="-122"/>
              </a:rPr>
              <a:t>6.1</a:t>
            </a:r>
            <a:r>
              <a:rPr lang="zh-CN" altLang="en-US" sz="4800" dirty="0" smtClean="0">
                <a:solidFill>
                  <a:srgbClr val="0070C0"/>
                </a:solidFill>
                <a:latin typeface="楷体" panose="02010609060101010101" pitchFamily="49" charset="-122"/>
                <a:ea typeface="楷体" panose="02010609060101010101" pitchFamily="49" charset="-122"/>
              </a:rPr>
              <a:t>通信</a:t>
            </a:r>
            <a:r>
              <a:rPr lang="zh-CN" altLang="en-US" sz="4800" dirty="0">
                <a:solidFill>
                  <a:srgbClr val="0070C0"/>
                </a:solidFill>
                <a:latin typeface="楷体" panose="02010609060101010101" pitchFamily="49" charset="-122"/>
                <a:ea typeface="楷体" panose="02010609060101010101" pitchFamily="49" charset="-122"/>
              </a:rPr>
              <a:t>概述</a:t>
            </a:r>
          </a:p>
        </p:txBody>
      </p:sp>
      <p:sp>
        <p:nvSpPr>
          <p:cNvPr id="6147" name="Rectangle 3"/>
          <p:cNvSpPr>
            <a:spLocks noGrp="1" noChangeArrowheads="1"/>
          </p:cNvSpPr>
          <p:nvPr>
            <p:ph type="body" sz="half" idx="1"/>
          </p:nvPr>
        </p:nvSpPr>
        <p:spPr>
          <a:xfrm>
            <a:off x="912813" y="1917700"/>
            <a:ext cx="7378700" cy="4254428"/>
          </a:xfrm>
        </p:spPr>
        <p:txBody>
          <a:bodyPr/>
          <a:lstStyle/>
          <a:p>
            <a:pPr>
              <a:buSzPct val="90000"/>
            </a:pPr>
            <a:r>
              <a:rPr lang="en-US" altLang="zh-CN" sz="3600" b="1" dirty="0">
                <a:latin typeface="黑体" panose="02010609060101010101" pitchFamily="49" charset="-122"/>
                <a:ea typeface="黑体" panose="02010609060101010101" pitchFamily="49" charset="-122"/>
              </a:rPr>
              <a:t>1</a:t>
            </a:r>
            <a:r>
              <a:rPr lang="en-US" altLang="zh-CN" sz="3600" b="1" dirty="0" smtClean="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现代通信的发展过程</a:t>
            </a:r>
          </a:p>
          <a:p>
            <a:pPr>
              <a:buSzPct val="90000"/>
            </a:pPr>
            <a:r>
              <a:rPr lang="en-US" altLang="zh-CN" sz="3600" b="1" dirty="0" smtClean="0">
                <a:latin typeface="黑体" panose="02010609060101010101" pitchFamily="49" charset="-122"/>
                <a:ea typeface="黑体" panose="02010609060101010101" pitchFamily="49" charset="-122"/>
              </a:rPr>
              <a:t>2.</a:t>
            </a:r>
            <a:r>
              <a:rPr lang="zh-CN" altLang="en-US" sz="3600" b="1" dirty="0" smtClean="0">
                <a:latin typeface="黑体" panose="02010609060101010101" pitchFamily="49" charset="-122"/>
                <a:ea typeface="黑体" panose="02010609060101010101" pitchFamily="49" charset="-122"/>
              </a:rPr>
              <a:t>现代</a:t>
            </a:r>
            <a:r>
              <a:rPr lang="zh-CN" altLang="en-US" sz="3600" b="1" dirty="0">
                <a:latin typeface="黑体" panose="02010609060101010101" pitchFamily="49" charset="-122"/>
                <a:ea typeface="黑体" panose="02010609060101010101" pitchFamily="49" charset="-122"/>
              </a:rPr>
              <a:t>通信的基本</a:t>
            </a:r>
            <a:r>
              <a:rPr lang="zh-CN" altLang="en-US" sz="3600" b="1" dirty="0" smtClean="0">
                <a:latin typeface="黑体" panose="02010609060101010101" pitchFamily="49" charset="-122"/>
                <a:ea typeface="黑体" panose="02010609060101010101" pitchFamily="49" charset="-122"/>
              </a:rPr>
              <a:t>概念</a:t>
            </a:r>
            <a:endParaRPr lang="en-US" altLang="zh-CN" sz="3600" b="1" dirty="0" smtClean="0">
              <a:latin typeface="黑体" panose="02010609060101010101" pitchFamily="49" charset="-122"/>
              <a:ea typeface="黑体" panose="02010609060101010101" pitchFamily="49" charset="-122"/>
            </a:endParaRPr>
          </a:p>
          <a:p>
            <a:pPr>
              <a:buSzPct val="90000"/>
            </a:pPr>
            <a:r>
              <a:rPr lang="en-US" altLang="zh-CN" sz="3600" b="1" dirty="0" smtClean="0">
                <a:latin typeface="黑体" panose="02010609060101010101" pitchFamily="49" charset="-122"/>
                <a:ea typeface="黑体" panose="02010609060101010101" pitchFamily="49" charset="-122"/>
              </a:rPr>
              <a:t>3.</a:t>
            </a:r>
            <a:r>
              <a:rPr lang="zh-CN" altLang="en-US" sz="3600" b="1" dirty="0" smtClean="0">
                <a:latin typeface="黑体" panose="02010609060101010101" pitchFamily="49" charset="-122"/>
                <a:ea typeface="黑体" panose="02010609060101010101" pitchFamily="49" charset="-122"/>
              </a:rPr>
              <a:t>现代</a:t>
            </a:r>
            <a:r>
              <a:rPr lang="zh-CN" altLang="en-US" sz="3600" b="1" dirty="0">
                <a:latin typeface="黑体" panose="02010609060101010101" pitchFamily="49" charset="-122"/>
                <a:ea typeface="黑体" panose="02010609060101010101" pitchFamily="49" charset="-122"/>
              </a:rPr>
              <a:t>通信的基本</a:t>
            </a:r>
            <a:r>
              <a:rPr lang="zh-CN" altLang="en-US" sz="3600" b="1" dirty="0" smtClean="0">
                <a:latin typeface="黑体" panose="02010609060101010101" pitchFamily="49" charset="-122"/>
                <a:ea typeface="黑体" panose="02010609060101010101" pitchFamily="49" charset="-122"/>
              </a:rPr>
              <a:t>技术</a:t>
            </a:r>
            <a:endParaRPr lang="en-US" altLang="zh-CN" sz="3600" b="1" dirty="0" smtClean="0">
              <a:latin typeface="黑体" panose="02010609060101010101" pitchFamily="49" charset="-122"/>
              <a:ea typeface="黑体" panose="02010609060101010101" pitchFamily="49" charset="-122"/>
            </a:endParaRPr>
          </a:p>
          <a:p>
            <a:pPr>
              <a:buSzPct val="90000"/>
            </a:pPr>
            <a:r>
              <a:rPr lang="en-US" altLang="zh-CN" sz="3600" b="1" dirty="0" smtClean="0">
                <a:latin typeface="黑体" panose="02010609060101010101" pitchFamily="49" charset="-122"/>
                <a:ea typeface="黑体" panose="02010609060101010101" pitchFamily="49" charset="-122"/>
              </a:rPr>
              <a:t>4.</a:t>
            </a:r>
            <a:r>
              <a:rPr lang="zh-CN" altLang="en-US" sz="3600" b="1" dirty="0">
                <a:latin typeface="黑体" panose="02010609060101010101" pitchFamily="49" charset="-122"/>
                <a:ea typeface="黑体" panose="02010609060101010101" pitchFamily="49" charset="-122"/>
              </a:rPr>
              <a:t>移动通信系统</a:t>
            </a:r>
          </a:p>
          <a:p>
            <a:pPr>
              <a:buSzPct val="90000"/>
            </a:pPr>
            <a:endParaRPr lang="zh-CN" altLang="en-US" sz="3600" b="1" dirty="0">
              <a:latin typeface="黑体" panose="02010609060101010101" pitchFamily="49" charset="-122"/>
              <a:ea typeface="黑体" panose="02010609060101010101" pitchFamily="49" charset="-122"/>
            </a:endParaRPr>
          </a:p>
          <a:p>
            <a:pPr>
              <a:buSzPct val="90000"/>
            </a:pPr>
            <a:endParaRPr lang="zh-CN" altLang="en-US" sz="3600" b="1" dirty="0">
              <a:latin typeface="黑体" panose="02010609060101010101" pitchFamily="49" charset="-122"/>
              <a:ea typeface="黑体" panose="02010609060101010101" pitchFamily="49" charset="-122"/>
            </a:endParaRPr>
          </a:p>
          <a:p>
            <a:pPr>
              <a:buSzPct val="90000"/>
            </a:pPr>
            <a:endParaRPr lang="en-US" altLang="zh-CN" sz="3600" b="1" dirty="0">
              <a:latin typeface="黑体" panose="02010609060101010101" pitchFamily="49" charset="-122"/>
              <a:ea typeface="黑体" panose="02010609060101010101" pitchFamily="49" charset="-122"/>
            </a:endParaRPr>
          </a:p>
          <a:p>
            <a:pPr lvl="1"/>
            <a:endParaRPr lang="en-US" altLang="zh-CN" sz="1600" dirty="0"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wipe(left)">
                                      <p:cBhvr>
                                        <p:cTn id="10" dur="500"/>
                                        <p:tgtEl>
                                          <p:spTgt spid="614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wipe(left)">
                                      <p:cBhvr>
                                        <p:cTn id="13" dur="500"/>
                                        <p:tgtEl>
                                          <p:spTgt spid="6147">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147">
                                            <p:txEl>
                                              <p:pRg st="3" end="3"/>
                                            </p:txEl>
                                          </p:spTgt>
                                        </p:tgtEl>
                                        <p:attrNameLst>
                                          <p:attrName>style.visibility</p:attrName>
                                        </p:attrNameLst>
                                      </p:cBhvr>
                                      <p:to>
                                        <p:strVal val="visible"/>
                                      </p:to>
                                    </p:set>
                                    <p:animEffect transition="in" filter="wipe(left)">
                                      <p:cBhvr>
                                        <p:cTn id="16"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704" y="1371654"/>
            <a:ext cx="8229600" cy="1155694"/>
          </a:xfrm>
        </p:spPr>
        <p:txBody>
          <a:bodyPr/>
          <a:lstStyle/>
          <a:p>
            <a:r>
              <a:rPr lang="en-US" altLang="zh-CN" sz="4800" dirty="0" smtClean="0">
                <a:solidFill>
                  <a:srgbClr val="0070C0"/>
                </a:solidFill>
                <a:latin typeface="楷体" panose="02010609060101010101" pitchFamily="49" charset="-122"/>
                <a:ea typeface="楷体" panose="02010609060101010101" pitchFamily="49" charset="-122"/>
              </a:rPr>
              <a:t>6.3</a:t>
            </a:r>
            <a:r>
              <a:rPr lang="zh-CN" altLang="en-US" sz="4800" dirty="0" smtClean="0">
                <a:solidFill>
                  <a:srgbClr val="0070C0"/>
                </a:solidFill>
                <a:latin typeface="楷体" panose="02010609060101010101" pitchFamily="49" charset="-122"/>
                <a:ea typeface="楷体" panose="02010609060101010101" pitchFamily="49" charset="-122"/>
              </a:rPr>
              <a:t> </a:t>
            </a:r>
            <a:r>
              <a:rPr lang="zh-CN" altLang="en-US" sz="4800" dirty="0">
                <a:solidFill>
                  <a:srgbClr val="0070C0"/>
                </a:solidFill>
                <a:latin typeface="楷体" panose="02010609060101010101" pitchFamily="49" charset="-122"/>
                <a:ea typeface="楷体" panose="02010609060101010101" pitchFamily="49" charset="-122"/>
              </a:rPr>
              <a:t>物联网</a:t>
            </a:r>
            <a:br>
              <a:rPr lang="zh-CN" altLang="en-US" sz="4800" dirty="0">
                <a:solidFill>
                  <a:srgbClr val="0070C0"/>
                </a:solidFill>
                <a:latin typeface="楷体" panose="02010609060101010101" pitchFamily="49" charset="-122"/>
                <a:ea typeface="楷体" panose="02010609060101010101" pitchFamily="49" charset="-122"/>
              </a:rPr>
            </a:br>
            <a:endParaRPr lang="zh-CN" altLang="en-US" sz="4800" dirty="0">
              <a:solidFill>
                <a:srgbClr val="0070C0"/>
              </a:solidFill>
              <a:latin typeface="楷体" panose="02010609060101010101" pitchFamily="49" charset="-122"/>
              <a:ea typeface="楷体" panose="02010609060101010101" pitchFamily="49" charset="-122"/>
            </a:endParaRPr>
          </a:p>
        </p:txBody>
      </p:sp>
      <p:sp>
        <p:nvSpPr>
          <p:cNvPr id="6147" name="Rectangle 3"/>
          <p:cNvSpPr>
            <a:spLocks noGrp="1" noChangeArrowheads="1"/>
          </p:cNvSpPr>
          <p:nvPr>
            <p:ph type="body" sz="half" idx="1"/>
          </p:nvPr>
        </p:nvSpPr>
        <p:spPr>
          <a:xfrm>
            <a:off x="1066892" y="2514624"/>
            <a:ext cx="7378700" cy="2971722"/>
          </a:xfrm>
        </p:spPr>
        <p:txBody>
          <a:bodyPr/>
          <a:lstStyle/>
          <a:p>
            <a:pPr>
              <a:buSzPct val="90000"/>
            </a:pPr>
            <a:r>
              <a:rPr lang="en-US" altLang="zh-CN" sz="3600" b="1" dirty="0">
                <a:latin typeface="黑体" panose="02010609060101010101" pitchFamily="49" charset="-122"/>
                <a:ea typeface="黑体" panose="02010609060101010101" pitchFamily="49" charset="-122"/>
              </a:rPr>
              <a:t>1</a:t>
            </a:r>
            <a:r>
              <a:rPr lang="en-US" altLang="zh-CN" sz="3600" b="1" dirty="0" smtClean="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物联网概述</a:t>
            </a:r>
          </a:p>
          <a:p>
            <a:pPr>
              <a:buSzPct val="90000"/>
            </a:pPr>
            <a:r>
              <a:rPr lang="en-US" altLang="zh-CN" sz="3600" b="1" dirty="0" smtClean="0">
                <a:latin typeface="黑体" panose="02010609060101010101" pitchFamily="49" charset="-122"/>
                <a:ea typeface="黑体" panose="02010609060101010101" pitchFamily="49" charset="-122"/>
              </a:rPr>
              <a:t>2.</a:t>
            </a:r>
            <a:r>
              <a:rPr lang="zh-CN" altLang="en-US" sz="3600" b="1" dirty="0">
                <a:latin typeface="黑体" panose="02010609060101010101" pitchFamily="49" charset="-122"/>
                <a:ea typeface="黑体" panose="02010609060101010101" pitchFamily="49" charset="-122"/>
              </a:rPr>
              <a:t>无线传感器网络</a:t>
            </a:r>
          </a:p>
          <a:p>
            <a:pPr>
              <a:buSzPct val="90000"/>
            </a:pPr>
            <a:endParaRPr lang="zh-CN" altLang="en-US" sz="3600" b="1" dirty="0">
              <a:latin typeface="黑体" panose="02010609060101010101" pitchFamily="49" charset="-122"/>
              <a:ea typeface="黑体" panose="02010609060101010101" pitchFamily="49" charset="-122"/>
            </a:endParaRPr>
          </a:p>
          <a:p>
            <a:pPr>
              <a:buSzPct val="90000"/>
            </a:pPr>
            <a:endParaRPr lang="zh-CN" altLang="en-US" sz="3600" b="1" dirty="0">
              <a:latin typeface="黑体" panose="02010609060101010101" pitchFamily="49" charset="-122"/>
              <a:ea typeface="黑体" panose="02010609060101010101" pitchFamily="49" charset="-122"/>
            </a:endParaRPr>
          </a:p>
          <a:p>
            <a:pPr>
              <a:buSzPct val="90000"/>
            </a:pPr>
            <a:endParaRPr lang="en-US" altLang="zh-CN" sz="3600" b="1" dirty="0">
              <a:latin typeface="黑体" panose="02010609060101010101" pitchFamily="49" charset="-122"/>
              <a:ea typeface="黑体" panose="02010609060101010101" pitchFamily="49" charset="-122"/>
            </a:endParaRPr>
          </a:p>
          <a:p>
            <a:pPr lvl="1"/>
            <a:endParaRPr lang="en-US" altLang="zh-CN" sz="1600" dirty="0" smtClean="0">
              <a:ea typeface="宋体" panose="02010600030101010101" pitchFamily="2" charset="-122"/>
            </a:endParaRPr>
          </a:p>
        </p:txBody>
      </p:sp>
    </p:spTree>
    <p:extLst>
      <p:ext uri="{BB962C8B-B14F-4D97-AF65-F5344CB8AC3E}">
        <p14:creationId xmlns:p14="http://schemas.microsoft.com/office/powerpoint/2010/main" val="165208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wipe(left)">
                                      <p:cBhvr>
                                        <p:cTn id="10"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533476"/>
            <a:ext cx="8229600" cy="927100"/>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6.3.1</a:t>
            </a:r>
            <a:r>
              <a:rPr lang="zh-CN" altLang="en-US" sz="3600" dirty="0" smtClean="0">
                <a:solidFill>
                  <a:schemeClr val="tx1"/>
                </a:solidFill>
                <a:latin typeface="黑体" panose="02010609060101010101" pitchFamily="49" charset="-122"/>
                <a:ea typeface="黑体" panose="02010609060101010101" pitchFamily="49" charset="-122"/>
              </a:rPr>
              <a:t>物</a:t>
            </a:r>
            <a:r>
              <a:rPr lang="zh-CN" altLang="en-US" sz="3600" dirty="0">
                <a:solidFill>
                  <a:schemeClr val="tx1"/>
                </a:solidFill>
                <a:latin typeface="黑体" panose="02010609060101010101" pitchFamily="49" charset="-122"/>
                <a:ea typeface="黑体" panose="02010609060101010101" pitchFamily="49" charset="-122"/>
              </a:rPr>
              <a:t>联网概述</a:t>
            </a:r>
            <a:br>
              <a:rPr lang="zh-CN" altLang="en-US" sz="3600" dirty="0">
                <a:solidFill>
                  <a:schemeClr val="tx1"/>
                </a:solidFill>
                <a:latin typeface="黑体" panose="02010609060101010101" pitchFamily="49" charset="-122"/>
                <a:ea typeface="黑体" panose="02010609060101010101" pitchFamily="49" charset="-122"/>
              </a:rPr>
            </a:b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200" y="1143061"/>
            <a:ext cx="8229600" cy="2971722"/>
          </a:xfrm>
        </p:spPr>
        <p:txBody>
          <a:bodyPr/>
          <a:lstStyle/>
          <a:p>
            <a:r>
              <a:rPr lang="en-US" altLang="zh-CN" sz="2400" b="1" dirty="0">
                <a:solidFill>
                  <a:srgbClr val="0070C0"/>
                </a:solidFill>
                <a:latin typeface="微软雅黑" panose="020B0503020204020204" pitchFamily="34" charset="-122"/>
                <a:ea typeface="微软雅黑" panose="020B0503020204020204" pitchFamily="34" charset="-122"/>
              </a:rPr>
              <a:t>1. </a:t>
            </a:r>
            <a:r>
              <a:rPr lang="zh-CN" altLang="en-US" sz="2400" b="1" dirty="0">
                <a:solidFill>
                  <a:srgbClr val="0070C0"/>
                </a:solidFill>
                <a:latin typeface="微软雅黑" panose="020B0503020204020204" pitchFamily="34" charset="-122"/>
                <a:ea typeface="微软雅黑" panose="020B0503020204020204" pitchFamily="34" charset="-122"/>
              </a:rPr>
              <a:t>物联网的定义</a:t>
            </a:r>
          </a:p>
          <a:p>
            <a:r>
              <a:rPr lang="zh-CN" altLang="en-US" sz="2000" dirty="0">
                <a:latin typeface="微软雅黑" panose="020B0503020204020204" pitchFamily="34" charset="-122"/>
                <a:ea typeface="微软雅黑" panose="020B0503020204020204" pitchFamily="34" charset="-122"/>
              </a:rPr>
              <a:t>一般认为，物联网是指</a:t>
            </a:r>
            <a:r>
              <a:rPr lang="zh-CN" altLang="en-US" sz="2000" dirty="0" smtClean="0">
                <a:latin typeface="微软雅黑" panose="020B0503020204020204" pitchFamily="34" charset="-122"/>
                <a:ea typeface="微软雅黑" panose="020B0503020204020204" pitchFamily="34" charset="-122"/>
              </a:rPr>
              <a:t>通过</a:t>
            </a:r>
            <a:r>
              <a:rPr lang="zh-CN" altLang="en-US" sz="2000" dirty="0">
                <a:latin typeface="微软雅黑" panose="020B0503020204020204" pitchFamily="34" charset="-122"/>
                <a:ea typeface="微软雅黑" panose="020B0503020204020204" pitchFamily="34" charset="-122"/>
              </a:rPr>
              <a:t>二维码识读设备、射频识别、全球定位系统、激光扫描器和红外感应器等信息传感设备与技术</a:t>
            </a:r>
            <a:r>
              <a:rPr lang="zh-CN" altLang="en-US" sz="2000" dirty="0" smtClean="0">
                <a:latin typeface="微软雅黑" panose="020B0503020204020204" pitchFamily="34" charset="-122"/>
                <a:ea typeface="微软雅黑" panose="020B0503020204020204" pitchFamily="34" charset="-122"/>
              </a:rPr>
              <a:t>，实时</a:t>
            </a:r>
            <a:r>
              <a:rPr lang="zh-CN" altLang="en-US" sz="2000" dirty="0">
                <a:latin typeface="微软雅黑" panose="020B0503020204020204" pitchFamily="34" charset="-122"/>
                <a:ea typeface="微软雅黑" panose="020B0503020204020204" pitchFamily="34" charset="-122"/>
              </a:rPr>
              <a:t>采集任何需要监控、连接和</a:t>
            </a:r>
            <a:r>
              <a:rPr lang="zh-CN" altLang="en-US" sz="2000" dirty="0" smtClean="0">
                <a:latin typeface="微软雅黑" panose="020B0503020204020204" pitchFamily="34" charset="-122"/>
                <a:ea typeface="微软雅黑" panose="020B0503020204020204" pitchFamily="34" charset="-122"/>
              </a:rPr>
              <a:t>互动物体声</a:t>
            </a:r>
            <a:r>
              <a:rPr lang="zh-CN" altLang="en-US" sz="2000" dirty="0">
                <a:latin typeface="微软雅黑" panose="020B0503020204020204" pitchFamily="34" charset="-122"/>
                <a:ea typeface="微软雅黑" panose="020B0503020204020204" pitchFamily="34" charset="-122"/>
              </a:rPr>
              <a:t>、光、电、热、力学、化学、生物、位置等各种信息</a:t>
            </a:r>
            <a:r>
              <a:rPr lang="zh-CN" altLang="en-US" sz="2000" dirty="0" smtClean="0">
                <a:latin typeface="微软雅黑" panose="020B0503020204020204" pitchFamily="34" charset="-122"/>
                <a:ea typeface="微软雅黑" panose="020B0503020204020204" pitchFamily="34" charset="-122"/>
              </a:rPr>
              <a:t>，按</a:t>
            </a:r>
            <a:r>
              <a:rPr lang="zh-CN" altLang="en-US" sz="2000" dirty="0">
                <a:latin typeface="微软雅黑" panose="020B0503020204020204" pitchFamily="34" charset="-122"/>
                <a:ea typeface="微软雅黑" panose="020B0503020204020204" pitchFamily="34" charset="-122"/>
              </a:rPr>
              <a:t>约定的协议，把任何物体与互联网相连接，进行信息交换和通信，以实现人与物和物与物的</a:t>
            </a:r>
            <a:r>
              <a:rPr lang="zh-CN" altLang="en-US" sz="2000" dirty="0" smtClean="0">
                <a:latin typeface="微软雅黑" panose="020B0503020204020204" pitchFamily="34" charset="-122"/>
                <a:ea typeface="微软雅黑" panose="020B0503020204020204" pitchFamily="34" charset="-122"/>
              </a:rPr>
              <a:t>相互</a:t>
            </a:r>
            <a:r>
              <a:rPr lang="zh-CN" altLang="en-US" sz="2000" dirty="0">
                <a:latin typeface="微软雅黑" panose="020B0503020204020204" pitchFamily="34" charset="-122"/>
                <a:ea typeface="微软雅黑" panose="020B0503020204020204" pitchFamily="34" charset="-122"/>
              </a:rPr>
              <a:t>沟通和对话，对物体进行智能化识别、定位、跟踪、管理和控制的一种信息网络</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b="1" dirty="0">
                <a:solidFill>
                  <a:srgbClr val="C00000"/>
                </a:solidFill>
                <a:latin typeface="微软雅黑" panose="020B0503020204020204" pitchFamily="34" charset="-122"/>
                <a:ea typeface="微软雅黑" panose="020B0503020204020204" pitchFamily="34" charset="-122"/>
              </a:rPr>
              <a:t>特征</a:t>
            </a:r>
            <a:r>
              <a:rPr lang="zh-CN" altLang="en-US" sz="2000" dirty="0">
                <a:latin typeface="微软雅黑" panose="020B0503020204020204" pitchFamily="34" charset="-122"/>
                <a:ea typeface="微软雅黑" panose="020B0503020204020204" pitchFamily="34" charset="-122"/>
              </a:rPr>
              <a:t>：普通</a:t>
            </a:r>
            <a:r>
              <a:rPr lang="zh-CN" altLang="en-US" sz="2000" dirty="0" smtClean="0">
                <a:latin typeface="微软雅黑" panose="020B0503020204020204" pitchFamily="34" charset="-122"/>
                <a:ea typeface="微软雅黑" panose="020B0503020204020204" pitchFamily="34" charset="-122"/>
              </a:rPr>
              <a:t>对象</a:t>
            </a:r>
            <a:r>
              <a:rPr lang="zh-CN" altLang="en-US" sz="2000" dirty="0">
                <a:latin typeface="微软雅黑" panose="020B0503020204020204" pitchFamily="34" charset="-122"/>
                <a:ea typeface="微软雅黑" panose="020B0503020204020204" pitchFamily="34" charset="-122"/>
              </a:rPr>
              <a:t>设备化、自治终端互联</a:t>
            </a:r>
            <a:r>
              <a:rPr lang="zh-CN" altLang="en-US" sz="2000" dirty="0" smtClean="0">
                <a:latin typeface="微软雅黑" panose="020B0503020204020204" pitchFamily="34" charset="-122"/>
                <a:ea typeface="微软雅黑" panose="020B0503020204020204" pitchFamily="34" charset="-122"/>
              </a:rPr>
              <a:t>化、普</a:t>
            </a:r>
            <a:r>
              <a:rPr lang="zh-CN" altLang="en-US" sz="2000" dirty="0">
                <a:latin typeface="微软雅黑" panose="020B0503020204020204" pitchFamily="34" charset="-122"/>
                <a:ea typeface="微软雅黑" panose="020B0503020204020204" pitchFamily="34" charset="-122"/>
              </a:rPr>
              <a:t>适服务智能化</a:t>
            </a:r>
          </a:p>
        </p:txBody>
      </p:sp>
      <p:grpSp>
        <p:nvGrpSpPr>
          <p:cNvPr id="4" name="Group 13"/>
          <p:cNvGrpSpPr>
            <a:grpSpLocks/>
          </p:cNvGrpSpPr>
          <p:nvPr/>
        </p:nvGrpSpPr>
        <p:grpSpPr bwMode="auto">
          <a:xfrm>
            <a:off x="3433790" y="4057804"/>
            <a:ext cx="3590034" cy="1864088"/>
            <a:chOff x="1771" y="2123"/>
            <a:chExt cx="2012" cy="762"/>
          </a:xfrm>
        </p:grpSpPr>
        <p:sp>
          <p:nvSpPr>
            <p:cNvPr id="5" name="Rectangle 8"/>
            <p:cNvSpPr>
              <a:spLocks noChangeArrowheads="1"/>
            </p:cNvSpPr>
            <p:nvPr/>
          </p:nvSpPr>
          <p:spPr bwMode="auto">
            <a:xfrm>
              <a:off x="1908" y="2123"/>
              <a:ext cx="1875"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lnSpc>
                  <a:spcPct val="150000"/>
                </a:lnSpc>
                <a:spcBef>
                  <a:spcPct val="50000"/>
                </a:spcBef>
                <a:buSzTx/>
                <a:buFontTx/>
                <a:buNone/>
              </a:pPr>
              <a:r>
                <a:rPr lang="zh-CN" altLang="en-US" dirty="0">
                  <a:solidFill>
                    <a:schemeClr val="tx1"/>
                  </a:solidFill>
                  <a:latin typeface="微软雅黑" panose="020B0503020204020204" pitchFamily="34" charset="-122"/>
                  <a:ea typeface="微软雅黑" panose="020B0503020204020204" pitchFamily="34" charset="-122"/>
                </a:rPr>
                <a:t>对象的智能识别</a:t>
              </a:r>
              <a:endParaRPr lang="en-US" altLang="zh-CN" dirty="0" smtClean="0">
                <a:solidFill>
                  <a:schemeClr val="tx1"/>
                </a:solidFill>
                <a:latin typeface="微软雅黑" panose="020B0503020204020204" pitchFamily="34" charset="-122"/>
                <a:ea typeface="微软雅黑" panose="020B0503020204020204" pitchFamily="34" charset="-122"/>
              </a:endParaRPr>
            </a:p>
            <a:p>
              <a:pPr eaLnBrk="1" hangingPunct="1">
                <a:lnSpc>
                  <a:spcPct val="150000"/>
                </a:lnSpc>
                <a:spcBef>
                  <a:spcPct val="50000"/>
                </a:spcBef>
                <a:buSzTx/>
                <a:buFontTx/>
                <a:buNone/>
              </a:pPr>
              <a:r>
                <a:rPr lang="zh-CN" altLang="en-US" dirty="0">
                  <a:solidFill>
                    <a:schemeClr val="tx1"/>
                  </a:solidFill>
                  <a:latin typeface="微软雅黑" panose="020B0503020204020204" pitchFamily="34" charset="-122"/>
                  <a:ea typeface="微软雅黑" panose="020B0503020204020204" pitchFamily="34" charset="-122"/>
                </a:rPr>
                <a:t>环境监控和对象</a:t>
              </a:r>
              <a:r>
                <a:rPr lang="zh-CN" altLang="en-US" dirty="0" smtClean="0">
                  <a:solidFill>
                    <a:schemeClr val="tx1"/>
                  </a:solidFill>
                  <a:latin typeface="微软雅黑" panose="020B0503020204020204" pitchFamily="34" charset="-122"/>
                  <a:ea typeface="微软雅黑" panose="020B0503020204020204" pitchFamily="34" charset="-122"/>
                </a:rPr>
                <a:t>跟踪</a:t>
              </a:r>
              <a:endParaRPr lang="en-US" altLang="zh-CN" dirty="0" smtClean="0">
                <a:solidFill>
                  <a:schemeClr val="tx1"/>
                </a:solidFill>
                <a:latin typeface="微软雅黑" panose="020B0503020204020204" pitchFamily="34" charset="-122"/>
                <a:ea typeface="微软雅黑" panose="020B0503020204020204" pitchFamily="34" charset="-122"/>
              </a:endParaRPr>
            </a:p>
            <a:p>
              <a:pPr eaLnBrk="1" hangingPunct="1">
                <a:lnSpc>
                  <a:spcPct val="150000"/>
                </a:lnSpc>
                <a:spcBef>
                  <a:spcPct val="50000"/>
                </a:spcBef>
                <a:buSzTx/>
                <a:buFontTx/>
                <a:buNone/>
              </a:pPr>
              <a:r>
                <a:rPr lang="zh-CN" altLang="en-US" dirty="0">
                  <a:solidFill>
                    <a:schemeClr val="tx1"/>
                  </a:solidFill>
                  <a:latin typeface="微软雅黑" panose="020B0503020204020204" pitchFamily="34" charset="-122"/>
                  <a:ea typeface="微软雅黑" panose="020B0503020204020204" pitchFamily="34" charset="-122"/>
                </a:rPr>
                <a:t>对象的智能控制</a:t>
              </a:r>
            </a:p>
          </p:txBody>
        </p:sp>
        <p:sp>
          <p:nvSpPr>
            <p:cNvPr id="6" name="AutoShape 9"/>
            <p:cNvSpPr>
              <a:spLocks/>
            </p:cNvSpPr>
            <p:nvPr/>
          </p:nvSpPr>
          <p:spPr bwMode="auto">
            <a:xfrm>
              <a:off x="1771" y="2162"/>
              <a:ext cx="120" cy="684"/>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a:off x="990694" y="4756636"/>
            <a:ext cx="2438336"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物联网应用模式</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8956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506" y="527114"/>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2. </a:t>
            </a:r>
            <a:r>
              <a:rPr lang="zh-CN" altLang="en-US" sz="2400" dirty="0">
                <a:solidFill>
                  <a:srgbClr val="0070C0"/>
                </a:solidFill>
                <a:latin typeface="微软雅黑" panose="020B0503020204020204" pitchFamily="34" charset="-122"/>
                <a:ea typeface="微软雅黑" panose="020B0503020204020204" pitchFamily="34" charset="-122"/>
              </a:rPr>
              <a:t>物联网的核心技术</a:t>
            </a:r>
            <a:br>
              <a:rPr lang="zh-CN" altLang="en-US" sz="2400" dirty="0">
                <a:solidFill>
                  <a:srgbClr val="0070C0"/>
                </a:solidFill>
                <a:latin typeface="微软雅黑" panose="020B0503020204020204" pitchFamily="34" charset="-122"/>
                <a:ea typeface="微软雅黑" panose="020B0503020204020204" pitchFamily="34" charset="-122"/>
              </a:rPr>
            </a:br>
            <a:endParaRPr lang="zh-CN" altLang="en-US" sz="2400" dirty="0">
              <a:solidFill>
                <a:srgbClr val="0070C0"/>
              </a:solidFill>
              <a:latin typeface="微软雅黑" panose="020B0503020204020204" pitchFamily="34" charset="-122"/>
              <a:ea typeface="微软雅黑" panose="020B0503020204020204" pitchFamily="34" charset="-122"/>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413" y="990664"/>
            <a:ext cx="6743700" cy="378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38413" y="4772095"/>
            <a:ext cx="7572081"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 感知识别层</a:t>
            </a:r>
          </a:p>
          <a:p>
            <a:r>
              <a:rPr lang="zh-CN" altLang="en-US" sz="1600" dirty="0">
                <a:latin typeface="微软雅黑" panose="020B0503020204020204" pitchFamily="34" charset="-122"/>
                <a:ea typeface="微软雅黑" panose="020B0503020204020204" pitchFamily="34" charset="-122"/>
              </a:rPr>
              <a:t>感知识别是物联网的核心技术，是联系物理世界和信息世界的纽带。感知识别层既</a:t>
            </a:r>
            <a:r>
              <a:rPr lang="zh-CN" altLang="en-US" sz="1600" dirty="0" smtClean="0">
                <a:latin typeface="微软雅黑" panose="020B0503020204020204" pitchFamily="34" charset="-122"/>
                <a:ea typeface="微软雅黑" panose="020B0503020204020204" pitchFamily="34" charset="-122"/>
              </a:rPr>
              <a:t>包括</a:t>
            </a:r>
            <a:r>
              <a:rPr lang="en-US" altLang="zh-CN" sz="1600" dirty="0" smtClean="0">
                <a:latin typeface="微软雅黑" panose="020B0503020204020204" pitchFamily="34" charset="-122"/>
                <a:ea typeface="微软雅黑" panose="020B0503020204020204" pitchFamily="34" charset="-122"/>
              </a:rPr>
              <a:t>RFID</a:t>
            </a:r>
            <a:r>
              <a:rPr lang="zh-CN" altLang="en-US" sz="1600" dirty="0">
                <a:latin typeface="微软雅黑" panose="020B0503020204020204" pitchFamily="34" charset="-122"/>
                <a:ea typeface="微软雅黑" panose="020B0503020204020204" pitchFamily="34" charset="-122"/>
              </a:rPr>
              <a:t>、无线传感器网络等信息自动生成技术和设备，也包括用来人工生成信息的各种智能</a:t>
            </a:r>
            <a:r>
              <a:rPr lang="zh-CN" altLang="en-US" sz="1600" dirty="0" smtClean="0">
                <a:latin typeface="微软雅黑" panose="020B0503020204020204" pitchFamily="34" charset="-122"/>
                <a:ea typeface="微软雅黑" panose="020B0503020204020204" pitchFamily="34" charset="-122"/>
              </a:rPr>
              <a:t>电子产品</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RFID </a:t>
            </a:r>
            <a:r>
              <a:rPr lang="zh-CN" altLang="en-US" sz="1600" dirty="0">
                <a:latin typeface="微软雅黑" panose="020B0503020204020204" pitchFamily="34" charset="-122"/>
                <a:ea typeface="微软雅黑" panose="020B0503020204020204" pitchFamily="34" charset="-122"/>
              </a:rPr>
              <a:t>是能够让物品“开口说话”的技术，无线传感器网络则主要利用各种类型的</a:t>
            </a:r>
            <a:r>
              <a:rPr lang="zh-CN" altLang="en-US" sz="1600" dirty="0" smtClean="0">
                <a:latin typeface="微软雅黑" panose="020B0503020204020204" pitchFamily="34" charset="-122"/>
                <a:ea typeface="微软雅黑" panose="020B0503020204020204" pitchFamily="34" charset="-122"/>
              </a:rPr>
              <a:t>传感器对</a:t>
            </a:r>
            <a:r>
              <a:rPr lang="zh-CN" altLang="en-US" sz="1600" dirty="0">
                <a:latin typeface="微软雅黑" panose="020B0503020204020204" pitchFamily="34" charset="-122"/>
                <a:ea typeface="微软雅黑" panose="020B0503020204020204" pitchFamily="34" charset="-122"/>
              </a:rPr>
              <a:t>物质性质、环境状态、行为模式等信息开展大规模、长期、实时的获取。信息生成方式多样化</a:t>
            </a:r>
            <a:r>
              <a:rPr lang="zh-CN" altLang="en-US" sz="1600" dirty="0" smtClean="0">
                <a:latin typeface="微软雅黑" panose="020B0503020204020204" pitchFamily="34" charset="-122"/>
                <a:ea typeface="微软雅黑" panose="020B0503020204020204" pitchFamily="34" charset="-122"/>
              </a:rPr>
              <a:t>是物</a:t>
            </a:r>
            <a:r>
              <a:rPr lang="zh-CN" altLang="en-US" sz="1600" dirty="0">
                <a:latin typeface="微软雅黑" panose="020B0503020204020204" pitchFamily="34" charset="-122"/>
                <a:ea typeface="微软雅黑" panose="020B0503020204020204" pitchFamily="34" charset="-122"/>
              </a:rPr>
              <a:t>联网区别于其他网络的重要特征。</a:t>
            </a:r>
          </a:p>
          <a:p>
            <a:endParaRPr lang="zh-CN" altLang="en-US" sz="1600" dirty="0">
              <a:latin typeface="微软雅黑" panose="020B0503020204020204" pitchFamily="34" charset="-122"/>
              <a:ea typeface="微软雅黑" panose="020B0503020204020204" pitchFamily="34" charset="-122"/>
            </a:endParaRPr>
          </a:p>
        </p:txBody>
      </p:sp>
      <p:sp>
        <p:nvSpPr>
          <p:cNvPr id="6" name="TextBox 5"/>
          <p:cNvSpPr txBox="1"/>
          <p:nvPr/>
        </p:nvSpPr>
        <p:spPr>
          <a:xfrm>
            <a:off x="1009874" y="4767402"/>
            <a:ext cx="7572081"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 网络构建层</a:t>
            </a:r>
          </a:p>
          <a:p>
            <a:r>
              <a:rPr lang="zh-CN" altLang="en-US" sz="1600" dirty="0">
                <a:latin typeface="微软雅黑" panose="020B0503020204020204" pitchFamily="34" charset="-122"/>
                <a:ea typeface="微软雅黑" panose="020B0503020204020204" pitchFamily="34" charset="-122"/>
              </a:rPr>
              <a:t>这层的主要作用是把下层（感知识别层）数据接入互联网，供上层服务使用。互联网以及</a:t>
            </a:r>
            <a:r>
              <a:rPr lang="zh-CN" altLang="en-US" sz="1600" dirty="0" smtClean="0">
                <a:latin typeface="微软雅黑" panose="020B0503020204020204" pitchFamily="34" charset="-122"/>
                <a:ea typeface="微软雅黑" panose="020B0503020204020204" pitchFamily="34" charset="-122"/>
              </a:rPr>
              <a:t>下一代</a:t>
            </a:r>
            <a:r>
              <a:rPr lang="zh-CN" altLang="en-US" sz="1600" dirty="0">
                <a:latin typeface="微软雅黑" panose="020B0503020204020204" pitchFamily="34" charset="-122"/>
                <a:ea typeface="微软雅黑" panose="020B0503020204020204" pitchFamily="34" charset="-122"/>
              </a:rPr>
              <a:t>互联网（包含 </a:t>
            </a:r>
            <a:r>
              <a:rPr lang="en-US" altLang="zh-CN" sz="1600" dirty="0">
                <a:latin typeface="微软雅黑" panose="020B0503020204020204" pitchFamily="34" charset="-122"/>
                <a:ea typeface="微软雅黑" panose="020B0503020204020204" pitchFamily="34" charset="-122"/>
              </a:rPr>
              <a:t>IPv6 </a:t>
            </a:r>
            <a:r>
              <a:rPr lang="zh-CN" altLang="en-US" sz="1600" dirty="0">
                <a:latin typeface="微软雅黑" panose="020B0503020204020204" pitchFamily="34" charset="-122"/>
                <a:ea typeface="微软雅黑" panose="020B0503020204020204" pitchFamily="34" charset="-122"/>
              </a:rPr>
              <a:t>等技术）是物联网的核心网络，处在边缘的各种无线网络则提供</a:t>
            </a:r>
            <a:r>
              <a:rPr lang="zh-CN" altLang="en-US" sz="1600" dirty="0" smtClean="0">
                <a:latin typeface="微软雅黑" panose="020B0503020204020204" pitchFamily="34" charset="-122"/>
                <a:ea typeface="微软雅黑" panose="020B0503020204020204" pitchFamily="34" charset="-122"/>
              </a:rPr>
              <a:t>随时随地的</a:t>
            </a:r>
            <a:r>
              <a:rPr lang="zh-CN" altLang="en-US" sz="1600" dirty="0">
                <a:latin typeface="微软雅黑" panose="020B0503020204020204" pitchFamily="34" charset="-122"/>
                <a:ea typeface="微软雅黑" panose="020B0503020204020204" pitchFamily="34" charset="-122"/>
              </a:rPr>
              <a:t>网络接入服务。各种无线网络适用于不同的环境，合力提供便捷的网络接入，是实现万物</a:t>
            </a:r>
            <a:r>
              <a:rPr lang="zh-CN" altLang="en-US" sz="1600" dirty="0" smtClean="0">
                <a:latin typeface="微软雅黑" panose="020B0503020204020204" pitchFamily="34" charset="-122"/>
                <a:ea typeface="微软雅黑" panose="020B0503020204020204" pitchFamily="34" charset="-122"/>
              </a:rPr>
              <a:t>互联的</a:t>
            </a:r>
            <a:r>
              <a:rPr lang="zh-CN" altLang="en-US" sz="1600" dirty="0">
                <a:latin typeface="微软雅黑" panose="020B0503020204020204" pitchFamily="34" charset="-122"/>
                <a:ea typeface="微软雅黑" panose="020B0503020204020204" pitchFamily="34" charset="-122"/>
              </a:rPr>
              <a:t>重要基础设施。</a:t>
            </a:r>
          </a:p>
        </p:txBody>
      </p:sp>
      <p:sp>
        <p:nvSpPr>
          <p:cNvPr id="7" name="TextBox 6"/>
          <p:cNvSpPr txBox="1"/>
          <p:nvPr/>
        </p:nvSpPr>
        <p:spPr>
          <a:xfrm>
            <a:off x="1038413" y="4767401"/>
            <a:ext cx="7572081"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 管理服务层</a:t>
            </a:r>
          </a:p>
          <a:p>
            <a:r>
              <a:rPr lang="zh-CN" altLang="en-US" sz="1600" dirty="0">
                <a:latin typeface="微软雅黑" panose="020B0503020204020204" pitchFamily="34" charset="-122"/>
                <a:ea typeface="微软雅黑" panose="020B0503020204020204" pitchFamily="34" charset="-122"/>
              </a:rPr>
              <a:t>在高性能计算和海量存储技术的支撑下，管理服务层将大规模数据高效、可靠地组织起来</a:t>
            </a:r>
            <a:r>
              <a:rPr lang="zh-CN" altLang="en-US" sz="1600" dirty="0" smtClean="0">
                <a:latin typeface="微软雅黑" panose="020B0503020204020204" pitchFamily="34" charset="-122"/>
                <a:ea typeface="微软雅黑" panose="020B0503020204020204" pitchFamily="34" charset="-122"/>
              </a:rPr>
              <a:t>，为</a:t>
            </a:r>
            <a:r>
              <a:rPr lang="zh-CN" altLang="en-US" sz="1600" dirty="0">
                <a:latin typeface="微软雅黑" panose="020B0503020204020204" pitchFamily="34" charset="-122"/>
                <a:ea typeface="微软雅黑" panose="020B0503020204020204" pitchFamily="34" charset="-122"/>
              </a:rPr>
              <a:t>上层应用提供智能的支撑平台。存储是信息处理的第一步，数据库系统以及之后发展起来</a:t>
            </a:r>
            <a:r>
              <a:rPr lang="zh-CN" altLang="en-US" sz="1600" dirty="0" smtClean="0">
                <a:latin typeface="微软雅黑" panose="020B0503020204020204" pitchFamily="34" charset="-122"/>
                <a:ea typeface="微软雅黑" panose="020B0503020204020204" pitchFamily="34" charset="-122"/>
              </a:rPr>
              <a:t>的各种</a:t>
            </a:r>
            <a:r>
              <a:rPr lang="zh-CN" altLang="en-US" sz="1600" dirty="0">
                <a:latin typeface="微软雅黑" panose="020B0503020204020204" pitchFamily="34" charset="-122"/>
                <a:ea typeface="微软雅黑" panose="020B0503020204020204" pitchFamily="34" charset="-122"/>
              </a:rPr>
              <a:t>海量存储技术，包括网络化存储（如数据中心）以及大数据，都在探索和实现对超大规模</a:t>
            </a:r>
            <a:r>
              <a:rPr lang="zh-CN" altLang="en-US" sz="1600" dirty="0" smtClean="0">
                <a:latin typeface="微软雅黑" panose="020B0503020204020204" pitchFamily="34" charset="-122"/>
                <a:ea typeface="微软雅黑" panose="020B0503020204020204" pitchFamily="34" charset="-122"/>
              </a:rPr>
              <a:t>数据的</a:t>
            </a:r>
            <a:r>
              <a:rPr lang="zh-CN" altLang="en-US" sz="1600" dirty="0">
                <a:latin typeface="微软雅黑" panose="020B0503020204020204" pitchFamily="34" charset="-122"/>
                <a:ea typeface="微软雅黑" panose="020B0503020204020204" pitchFamily="34" charset="-122"/>
              </a:rPr>
              <a:t>利用。物联网是大数据的重要来源之一，需要高效的大数据处理技术。</a:t>
            </a:r>
          </a:p>
        </p:txBody>
      </p:sp>
      <p:sp>
        <p:nvSpPr>
          <p:cNvPr id="8" name="TextBox 7"/>
          <p:cNvSpPr txBox="1"/>
          <p:nvPr/>
        </p:nvSpPr>
        <p:spPr>
          <a:xfrm>
            <a:off x="1038412" y="4767401"/>
            <a:ext cx="7572081"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 综合应用层</a:t>
            </a:r>
          </a:p>
          <a:p>
            <a:r>
              <a:rPr lang="zh-CN" altLang="en-US" sz="1600" dirty="0" smtClean="0">
                <a:latin typeface="微软雅黑" panose="020B0503020204020204" pitchFamily="34" charset="-122"/>
                <a:ea typeface="微软雅黑" panose="020B0503020204020204" pitchFamily="34" charset="-122"/>
              </a:rPr>
              <a:t>互联网现在</a:t>
            </a:r>
            <a:r>
              <a:rPr lang="zh-CN" altLang="en-US" sz="1600" dirty="0">
                <a:latin typeface="微软雅黑" panose="020B0503020204020204" pitchFamily="34" charset="-122"/>
                <a:ea typeface="微软雅黑" panose="020B0503020204020204" pitchFamily="34" charset="-122"/>
              </a:rPr>
              <a:t>正</a:t>
            </a:r>
            <a:r>
              <a:rPr lang="zh-CN" altLang="en-US" sz="1600" dirty="0" smtClean="0">
                <a:latin typeface="微软雅黑" panose="020B0503020204020204" pitchFamily="34" charset="-122"/>
                <a:ea typeface="微软雅黑" panose="020B0503020204020204" pitchFamily="34" charset="-122"/>
              </a:rPr>
              <a:t>朝着万物</a:t>
            </a:r>
            <a:r>
              <a:rPr lang="zh-CN" altLang="en-US" sz="1600" dirty="0">
                <a:latin typeface="微软雅黑" panose="020B0503020204020204" pitchFamily="34" charset="-122"/>
                <a:ea typeface="微软雅黑" panose="020B0503020204020204" pitchFamily="34" charset="-122"/>
              </a:rPr>
              <a:t>互联这一目标前进。</a:t>
            </a:r>
            <a:r>
              <a:rPr lang="zh-CN" altLang="en-US" sz="1600" dirty="0" smtClean="0">
                <a:latin typeface="微软雅黑" panose="020B0503020204020204" pitchFamily="34" charset="-122"/>
                <a:ea typeface="微软雅黑" panose="020B0503020204020204" pitchFamily="34" charset="-122"/>
              </a:rPr>
              <a:t>伴随这</a:t>
            </a:r>
            <a:r>
              <a:rPr lang="zh-CN" altLang="en-US" sz="1600" dirty="0">
                <a:latin typeface="微软雅黑" panose="020B0503020204020204" pitchFamily="34" charset="-122"/>
                <a:ea typeface="微软雅黑" panose="020B0503020204020204" pitchFamily="34" charset="-122"/>
              </a:rPr>
              <a:t>一进程，网络应用也发生了翻天覆地的变化，从早期的以</a:t>
            </a:r>
            <a:r>
              <a:rPr lang="zh-CN" altLang="en-US" sz="1600" dirty="0" smtClean="0">
                <a:latin typeface="微软雅黑" panose="020B0503020204020204" pitchFamily="34" charset="-122"/>
                <a:ea typeface="微软雅黑" panose="020B0503020204020204" pitchFamily="34" charset="-122"/>
              </a:rPr>
              <a:t>数据服务</a:t>
            </a:r>
            <a:r>
              <a:rPr lang="zh-CN" altLang="en-US" sz="1600" dirty="0">
                <a:latin typeface="微软雅黑" panose="020B0503020204020204" pitchFamily="34" charset="-122"/>
                <a:ea typeface="微软雅黑" panose="020B0503020204020204" pitchFamily="34" charset="-122"/>
              </a:rPr>
              <a:t>为主要特征的文件传输、电子邮件，到以用户为中心的万维网、电子商务、视频点播、在线</a:t>
            </a:r>
            <a:r>
              <a:rPr lang="zh-CN" altLang="en-US" sz="1600" dirty="0" smtClean="0">
                <a:latin typeface="微软雅黑" panose="020B0503020204020204" pitchFamily="34" charset="-122"/>
                <a:ea typeface="微软雅黑" panose="020B0503020204020204" pitchFamily="34" charset="-122"/>
              </a:rPr>
              <a:t>游戏</a:t>
            </a:r>
            <a:r>
              <a:rPr lang="zh-CN" altLang="en-US" sz="1600" dirty="0">
                <a:latin typeface="微软雅黑" panose="020B0503020204020204" pitchFamily="34" charset="-122"/>
                <a:ea typeface="微软雅黑" panose="020B0503020204020204" pitchFamily="34" charset="-122"/>
              </a:rPr>
              <a:t>、社交网络等，再发展到物品追踪、环境感知、智能物流、智能交通、智能电网等，网络应用</a:t>
            </a:r>
            <a:r>
              <a:rPr lang="zh-CN" altLang="en-US" sz="1600" dirty="0" smtClean="0">
                <a:latin typeface="微软雅黑" panose="020B0503020204020204" pitchFamily="34" charset="-122"/>
                <a:ea typeface="微软雅黑" panose="020B0503020204020204" pitchFamily="34" charset="-122"/>
              </a:rPr>
              <a:t>数量激增</a:t>
            </a:r>
            <a:r>
              <a:rPr lang="zh-CN" altLang="en-US" sz="1600" dirty="0">
                <a:latin typeface="微软雅黑" panose="020B0503020204020204" pitchFamily="34" charset="-122"/>
                <a:ea typeface="微软雅黑" panose="020B0503020204020204" pitchFamily="34" charset="-122"/>
              </a:rPr>
              <a:t>，呈现多样化、规模化、行业化等特点。</a:t>
            </a:r>
          </a:p>
        </p:txBody>
      </p:sp>
    </p:spTree>
    <p:extLst>
      <p:ext uri="{BB962C8B-B14F-4D97-AF65-F5344CB8AC3E}">
        <p14:creationId xmlns:p14="http://schemas.microsoft.com/office/powerpoint/2010/main" val="345935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457278"/>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3. </a:t>
            </a:r>
            <a:r>
              <a:rPr lang="zh-CN" altLang="en-US" sz="2400" dirty="0">
                <a:solidFill>
                  <a:srgbClr val="0070C0"/>
                </a:solidFill>
                <a:latin typeface="微软雅黑" panose="020B0503020204020204" pitchFamily="34" charset="-122"/>
                <a:ea typeface="微软雅黑" panose="020B0503020204020204" pitchFamily="34" charset="-122"/>
              </a:rPr>
              <a:t>典型的物联网接入技术</a:t>
            </a:r>
            <a:r>
              <a:rPr lang="zh-CN" altLang="en-US" sz="2400" dirty="0">
                <a:solidFill>
                  <a:schemeClr val="tx1"/>
                </a:solidFill>
                <a:latin typeface="微软雅黑" panose="020B0503020204020204" pitchFamily="34" charset="-122"/>
                <a:ea typeface="微软雅黑" panose="020B0503020204020204" pitchFamily="34" charset="-122"/>
              </a:rPr>
              <a:t/>
            </a:r>
            <a:br>
              <a:rPr lang="zh-CN" altLang="en-US" sz="2400" dirty="0">
                <a:solidFill>
                  <a:schemeClr val="tx1"/>
                </a:solidFill>
                <a:latin typeface="微软雅黑" panose="020B0503020204020204" pitchFamily="34" charset="-122"/>
                <a:ea typeface="微软雅黑" panose="020B0503020204020204" pitchFamily="34" charset="-122"/>
              </a:rPr>
            </a:b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990664"/>
            <a:ext cx="8229600" cy="5486256"/>
          </a:xfrm>
        </p:spPr>
        <p:txBody>
          <a:bodyPr/>
          <a:lstStyle/>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NB-</a:t>
            </a:r>
            <a:r>
              <a:rPr lang="en-US" altLang="zh-CN" sz="2000" dirty="0" err="1">
                <a:latin typeface="微软雅黑" panose="020B0503020204020204" pitchFamily="34" charset="-122"/>
                <a:ea typeface="微软雅黑" panose="020B0503020204020204" pitchFamily="34" charset="-122"/>
              </a:rPr>
              <a:t>IoT</a:t>
            </a:r>
            <a:endParaRPr lang="en-US" altLang="zh-CN" sz="2000" dirty="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NB-</a:t>
            </a:r>
            <a:r>
              <a:rPr lang="en-US" altLang="zh-CN" sz="2000" dirty="0" err="1" smtClean="0">
                <a:latin typeface="微软雅黑" panose="020B0503020204020204" pitchFamily="34" charset="-122"/>
                <a:ea typeface="微软雅黑" panose="020B0503020204020204" pitchFamily="34" charset="-122"/>
              </a:rPr>
              <a:t>IoT</a:t>
            </a:r>
            <a:r>
              <a:rPr lang="en-US" altLang="zh-CN"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构建于蜂窝</a:t>
            </a:r>
            <a:r>
              <a:rPr lang="zh-CN" altLang="en-US" sz="2000" dirty="0" smtClean="0">
                <a:latin typeface="微软雅黑" panose="020B0503020204020204" pitchFamily="34" charset="-122"/>
                <a:ea typeface="微软雅黑" panose="020B0503020204020204" pitchFamily="34" charset="-122"/>
              </a:rPr>
              <a:t>网络之上</a:t>
            </a:r>
            <a:r>
              <a:rPr lang="zh-CN" altLang="en-US" sz="2000" dirty="0">
                <a:latin typeface="微软雅黑" panose="020B0503020204020204" pitchFamily="34" charset="-122"/>
                <a:ea typeface="微软雅黑" panose="020B0503020204020204" pitchFamily="34" charset="-122"/>
              </a:rPr>
              <a:t>，只消耗大约 </a:t>
            </a:r>
            <a:r>
              <a:rPr lang="en-US" altLang="zh-CN" sz="2000" dirty="0">
                <a:latin typeface="微软雅黑" panose="020B0503020204020204" pitchFamily="34" charset="-122"/>
                <a:ea typeface="微软雅黑" panose="020B0503020204020204" pitchFamily="34" charset="-122"/>
              </a:rPr>
              <a:t>180 kHz </a:t>
            </a:r>
            <a:r>
              <a:rPr lang="zh-CN" altLang="en-US" sz="2000" dirty="0">
                <a:latin typeface="微软雅黑" panose="020B0503020204020204" pitchFamily="34" charset="-122"/>
                <a:ea typeface="微软雅黑" panose="020B0503020204020204" pitchFamily="34" charset="-122"/>
              </a:rPr>
              <a:t>的带宽</a:t>
            </a:r>
            <a:r>
              <a:rPr lang="zh-CN" altLang="en-US" sz="2000" dirty="0" smtClean="0">
                <a:latin typeface="微软雅黑" panose="020B0503020204020204" pitchFamily="34" charset="-122"/>
                <a:ea typeface="微软雅黑" panose="020B0503020204020204" pitchFamily="34" charset="-122"/>
              </a:rPr>
              <a:t>，是</a:t>
            </a:r>
            <a:r>
              <a:rPr lang="zh-CN" altLang="en-US" sz="2000" dirty="0">
                <a:latin typeface="微软雅黑" panose="020B0503020204020204" pitchFamily="34" charset="-122"/>
                <a:ea typeface="微软雅黑" panose="020B0503020204020204" pitchFamily="34" charset="-122"/>
              </a:rPr>
              <a:t>物联网领域一个新兴的技术，支持低功耗设备在广域网的蜂窝数据的高效连接，</a:t>
            </a:r>
            <a:r>
              <a:rPr lang="zh-CN" altLang="en-US" sz="2000" dirty="0" smtClean="0">
                <a:latin typeface="微软雅黑" panose="020B0503020204020204" pitchFamily="34" charset="-122"/>
                <a:ea typeface="微软雅黑" panose="020B0503020204020204" pitchFamily="34" charset="-122"/>
              </a:rPr>
              <a:t>同时还</a:t>
            </a:r>
            <a:r>
              <a:rPr lang="zh-CN" altLang="en-US" sz="2000" dirty="0">
                <a:latin typeface="微软雅黑" panose="020B0503020204020204" pitchFamily="34" charset="-122"/>
                <a:ea typeface="微软雅黑" panose="020B0503020204020204" pitchFamily="34" charset="-122"/>
              </a:rPr>
              <a:t>能提供非常全面的室内蜂窝数据连接覆盖。</a:t>
            </a:r>
          </a:p>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EC-GSM</a:t>
            </a:r>
          </a:p>
          <a:p>
            <a:r>
              <a:rPr lang="zh-CN" altLang="en-US" sz="2000" dirty="0" smtClean="0">
                <a:latin typeface="微软雅黑" panose="020B0503020204020204" pitchFamily="34" charset="-122"/>
                <a:ea typeface="微软雅黑" panose="020B0503020204020204" pitchFamily="34" charset="-122"/>
              </a:rPr>
              <a:t>运用</a:t>
            </a:r>
            <a:r>
              <a:rPr lang="zh-CN" altLang="en-US" sz="2000" dirty="0">
                <a:latin typeface="微软雅黑" panose="020B0503020204020204" pitchFamily="34" charset="-122"/>
                <a:ea typeface="微软雅黑" panose="020B0503020204020204" pitchFamily="34" charset="-122"/>
              </a:rPr>
              <a:t>此技术，现有已布建的 </a:t>
            </a:r>
            <a:r>
              <a:rPr lang="en-US" altLang="zh-CN" sz="2000" dirty="0">
                <a:latin typeface="微软雅黑" panose="020B0503020204020204" pitchFamily="34" charset="-122"/>
                <a:ea typeface="微软雅黑" panose="020B0503020204020204" pitchFamily="34" charset="-122"/>
              </a:rPr>
              <a:t>GSM </a:t>
            </a:r>
            <a:r>
              <a:rPr lang="zh-CN" altLang="en-US" sz="2000" dirty="0">
                <a:latin typeface="微软雅黑" panose="020B0503020204020204" pitchFamily="34" charset="-122"/>
                <a:ea typeface="微软雅黑" panose="020B0503020204020204" pitchFamily="34" charset="-122"/>
              </a:rPr>
              <a:t>基站也能更适合物联网应用，相同</a:t>
            </a:r>
            <a:r>
              <a:rPr lang="zh-CN" altLang="en-US" sz="2000" dirty="0" smtClean="0">
                <a:latin typeface="微软雅黑" panose="020B0503020204020204" pitchFamily="34" charset="-122"/>
                <a:ea typeface="微软雅黑" panose="020B0503020204020204" pitchFamily="34" charset="-122"/>
              </a:rPr>
              <a:t>的</a:t>
            </a:r>
            <a:r>
              <a:rPr lang="en-US" altLang="zh-CN" sz="2000" dirty="0" smtClean="0">
                <a:latin typeface="微软雅黑" panose="020B0503020204020204" pitchFamily="34" charset="-122"/>
                <a:ea typeface="微软雅黑" panose="020B0503020204020204" pitchFamily="34" charset="-122"/>
              </a:rPr>
              <a:t>GSM </a:t>
            </a:r>
            <a:r>
              <a:rPr lang="zh-CN" altLang="en-US" sz="2000" dirty="0">
                <a:latin typeface="微软雅黑" panose="020B0503020204020204" pitchFamily="34" charset="-122"/>
                <a:ea typeface="微软雅黑" panose="020B0503020204020204" pitchFamily="34" charset="-122"/>
              </a:rPr>
              <a:t>基站可以拥有更大的通信覆盖面积，支援更多 </a:t>
            </a:r>
            <a:r>
              <a:rPr lang="en-US" altLang="zh-CN" sz="2000" dirty="0">
                <a:latin typeface="微软雅黑" panose="020B0503020204020204" pitchFamily="34" charset="-122"/>
                <a:ea typeface="微软雅黑" panose="020B0503020204020204" pitchFamily="34" charset="-122"/>
              </a:rPr>
              <a:t>GSM </a:t>
            </a:r>
            <a:r>
              <a:rPr lang="zh-CN" altLang="en-US" sz="2000" dirty="0">
                <a:latin typeface="微软雅黑" panose="020B0503020204020204" pitchFamily="34" charset="-122"/>
                <a:ea typeface="微软雅黑" panose="020B0503020204020204" pitchFamily="34" charset="-122"/>
              </a:rPr>
              <a:t>终端节点的通信</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 </a:t>
            </a:r>
            <a:r>
              <a:rPr lang="en-US" altLang="zh-CN" sz="2000" dirty="0" err="1">
                <a:latin typeface="微软雅黑" panose="020B0503020204020204" pitchFamily="34" charset="-122"/>
                <a:ea typeface="微软雅黑" panose="020B0503020204020204" pitchFamily="34" charset="-122"/>
              </a:rPr>
              <a:t>eMTC</a:t>
            </a:r>
            <a:endParaRPr lang="en-US" altLang="zh-CN" sz="2000" dirty="0">
              <a:latin typeface="微软雅黑" panose="020B0503020204020204" pitchFamily="34" charset="-122"/>
              <a:ea typeface="微软雅黑" panose="020B0503020204020204" pitchFamily="34" charset="-122"/>
            </a:endParaRPr>
          </a:p>
          <a:p>
            <a:r>
              <a:rPr lang="en-US" altLang="zh-CN" sz="2000" dirty="0" err="1">
                <a:latin typeface="微软雅黑" panose="020B0503020204020204" pitchFamily="34" charset="-122"/>
                <a:ea typeface="微软雅黑" panose="020B0503020204020204" pitchFamily="34" charset="-122"/>
              </a:rPr>
              <a:t>eMTC</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是物联网的应用场景，超可靠，低时延，侧重点主要体现物与物之间的通信</a:t>
            </a:r>
            <a:r>
              <a:rPr lang="zh-CN" altLang="en-US" sz="2000" dirty="0" smtClean="0">
                <a:latin typeface="微软雅黑" panose="020B0503020204020204" pitchFamily="34" charset="-122"/>
                <a:ea typeface="微软雅黑" panose="020B0503020204020204" pitchFamily="34" charset="-122"/>
              </a:rPr>
              <a:t>需求</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对 </a:t>
            </a:r>
            <a:r>
              <a:rPr lang="en-US" altLang="zh-CN" sz="2000" dirty="0">
                <a:latin typeface="微软雅黑" panose="020B0503020204020204" pitchFamily="34" charset="-122"/>
                <a:ea typeface="微软雅黑" panose="020B0503020204020204" pitchFamily="34" charset="-122"/>
              </a:rPr>
              <a:t>LTE </a:t>
            </a:r>
            <a:r>
              <a:rPr lang="zh-CN" altLang="en-US" sz="2000" dirty="0">
                <a:latin typeface="微软雅黑" panose="020B0503020204020204" pitchFamily="34" charset="-122"/>
                <a:ea typeface="微软雅黑" panose="020B0503020204020204" pitchFamily="34" charset="-122"/>
              </a:rPr>
              <a:t>协议进行了裁剪和优化</a:t>
            </a:r>
            <a:r>
              <a:rPr lang="zh-CN" altLang="en-US" sz="2000" dirty="0" smtClean="0">
                <a:latin typeface="微软雅黑" panose="020B0503020204020204" pitchFamily="34" charset="-122"/>
                <a:ea typeface="微软雅黑" panose="020B0503020204020204" pitchFamily="34" charset="-122"/>
              </a:rPr>
              <a:t>。可以直接接入</a:t>
            </a:r>
            <a:r>
              <a:rPr lang="zh-CN" altLang="en-US" sz="2000" dirty="0">
                <a:latin typeface="微软雅黑" panose="020B0503020204020204" pitchFamily="34" charset="-122"/>
                <a:ea typeface="微软雅黑" panose="020B0503020204020204" pitchFamily="34" charset="-122"/>
              </a:rPr>
              <a:t>现有的 </a:t>
            </a:r>
            <a:r>
              <a:rPr lang="en-US" altLang="zh-CN" sz="2000" dirty="0">
                <a:latin typeface="微软雅黑" panose="020B0503020204020204" pitchFamily="34" charset="-122"/>
                <a:ea typeface="微软雅黑" panose="020B0503020204020204" pitchFamily="34" charset="-122"/>
              </a:rPr>
              <a:t>LTE </a:t>
            </a:r>
            <a:r>
              <a:rPr lang="zh-CN" altLang="en-US" sz="2000" dirty="0">
                <a:latin typeface="微软雅黑" panose="020B0503020204020204" pitchFamily="34" charset="-122"/>
                <a:ea typeface="微软雅黑" panose="020B0503020204020204" pitchFamily="34" charset="-122"/>
              </a:rPr>
              <a:t>网络，支持丰富、创新的物联应用。</a:t>
            </a:r>
          </a:p>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 </a:t>
            </a:r>
            <a:r>
              <a:rPr lang="en-US" altLang="zh-CN" sz="2000" dirty="0" err="1">
                <a:latin typeface="微软雅黑" panose="020B0503020204020204" pitchFamily="34" charset="-122"/>
                <a:ea typeface="微软雅黑" panose="020B0503020204020204" pitchFamily="34" charset="-122"/>
              </a:rPr>
              <a:t>LoRa</a:t>
            </a:r>
            <a:endParaRPr lang="en-US" altLang="zh-CN" sz="2000" dirty="0">
              <a:latin typeface="微软雅黑" panose="020B0503020204020204" pitchFamily="34" charset="-122"/>
              <a:ea typeface="微软雅黑" panose="020B0503020204020204" pitchFamily="34" charset="-122"/>
            </a:endParaRPr>
          </a:p>
          <a:p>
            <a:r>
              <a:rPr lang="en-US" altLang="zh-CN" sz="2000" dirty="0" err="1">
                <a:latin typeface="微软雅黑" panose="020B0503020204020204" pitchFamily="34" charset="-122"/>
                <a:ea typeface="微软雅黑" panose="020B0503020204020204" pitchFamily="34" charset="-122"/>
              </a:rPr>
              <a:t>LoRa</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是低功耗</a:t>
            </a:r>
            <a:r>
              <a:rPr lang="zh-CN" altLang="en-US" sz="2000" dirty="0" smtClean="0">
                <a:latin typeface="微软雅黑" panose="020B0503020204020204" pitchFamily="34" charset="-122"/>
                <a:ea typeface="微软雅黑" panose="020B0503020204020204" pitchFamily="34" charset="-122"/>
              </a:rPr>
              <a:t>广域网通信</a:t>
            </a:r>
            <a:r>
              <a:rPr lang="zh-CN" altLang="en-US" sz="2000" dirty="0">
                <a:latin typeface="微软雅黑" panose="020B0503020204020204" pitchFamily="34" charset="-122"/>
                <a:ea typeface="微软雅黑" panose="020B0503020204020204" pitchFamily="34" charset="-122"/>
              </a:rPr>
              <a:t>技术的一种，可</a:t>
            </a:r>
            <a:r>
              <a:rPr lang="zh-CN" altLang="en-US" sz="2000" dirty="0" smtClean="0">
                <a:latin typeface="微软雅黑" panose="020B0503020204020204" pitchFamily="34" charset="-122"/>
                <a:ea typeface="微软雅黑" panose="020B0503020204020204" pitchFamily="34" charset="-122"/>
              </a:rPr>
              <a:t>最大限度</a:t>
            </a:r>
            <a:r>
              <a:rPr lang="zh-CN" altLang="en-US" sz="2000" dirty="0">
                <a:latin typeface="微软雅黑" panose="020B0503020204020204" pitchFamily="34" charset="-122"/>
                <a:ea typeface="微软雅黑" panose="020B0503020204020204" pitchFamily="34" charset="-122"/>
              </a:rPr>
              <a:t>地实现更长距离通信与更低功耗，同时还可节省额外的中继器成本，为用户提供一种简单的</a:t>
            </a:r>
            <a:r>
              <a:rPr lang="zh-CN" altLang="en-US" sz="2000" dirty="0" smtClean="0">
                <a:latin typeface="微软雅黑" panose="020B0503020204020204" pitchFamily="34" charset="-122"/>
                <a:ea typeface="微软雅黑" panose="020B0503020204020204" pitchFamily="34" charset="-122"/>
              </a:rPr>
              <a:t>能实现</a:t>
            </a:r>
            <a:r>
              <a:rPr lang="zh-CN" altLang="en-US" sz="2000" dirty="0">
                <a:latin typeface="微软雅黑" panose="020B0503020204020204" pitchFamily="34" charset="-122"/>
                <a:ea typeface="微软雅黑" panose="020B0503020204020204" pitchFamily="34" charset="-122"/>
              </a:rPr>
              <a:t>远距离传输、长电池寿命、大容量的</a:t>
            </a:r>
            <a:r>
              <a:rPr lang="zh-CN" altLang="en-US" sz="2000" dirty="0" smtClean="0">
                <a:latin typeface="微软雅黑" panose="020B0503020204020204" pitchFamily="34" charset="-122"/>
                <a:ea typeface="微软雅黑" panose="020B0503020204020204" pitchFamily="34" charset="-122"/>
              </a:rPr>
              <a:t>系统</a:t>
            </a:r>
            <a:r>
              <a:rPr lang="zh-CN" altLang="en-US" sz="2000" dirty="0">
                <a:latin typeface="微软雅黑" panose="020B0503020204020204" pitchFamily="34" charset="-122"/>
                <a:ea typeface="微软雅黑" panose="020B0503020204020204" pitchFamily="34" charset="-122"/>
              </a:rPr>
              <a:t>。</a:t>
            </a:r>
          </a:p>
          <a:p>
            <a:endParaRPr lang="zh-CN" altLang="en-US" sz="20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729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506" y="609674"/>
            <a:ext cx="8229600" cy="927100"/>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6.3.2</a:t>
            </a:r>
            <a:r>
              <a:rPr lang="zh-CN" altLang="en-US" sz="3600" dirty="0" smtClean="0">
                <a:solidFill>
                  <a:schemeClr val="tx1"/>
                </a:solidFill>
                <a:latin typeface="黑体" panose="02010609060101010101" pitchFamily="49" charset="-122"/>
                <a:ea typeface="黑体" panose="02010609060101010101" pitchFamily="49" charset="-122"/>
              </a:rPr>
              <a:t>无线</a:t>
            </a:r>
            <a:r>
              <a:rPr lang="zh-CN" altLang="en-US" sz="3600" dirty="0">
                <a:solidFill>
                  <a:schemeClr val="tx1"/>
                </a:solidFill>
                <a:latin typeface="黑体" panose="02010609060101010101" pitchFamily="49" charset="-122"/>
                <a:ea typeface="黑体" panose="02010609060101010101" pitchFamily="49" charset="-122"/>
              </a:rPr>
              <a:t>传感器网络</a:t>
            </a:r>
            <a:br>
              <a:rPr lang="zh-CN" altLang="en-US" sz="3600" dirty="0">
                <a:solidFill>
                  <a:schemeClr val="tx1"/>
                </a:solidFill>
                <a:latin typeface="黑体" panose="02010609060101010101" pitchFamily="49" charset="-122"/>
                <a:ea typeface="黑体" panose="02010609060101010101" pitchFamily="49" charset="-122"/>
              </a:rPr>
            </a:b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308" y="1295456"/>
            <a:ext cx="8229600" cy="4724276"/>
          </a:xfrm>
        </p:spPr>
        <p:txBody>
          <a:bodyPr/>
          <a:lstStyle/>
          <a:p>
            <a:r>
              <a:rPr lang="en-US" altLang="zh-CN" sz="2400" b="1" dirty="0">
                <a:solidFill>
                  <a:srgbClr val="0070C0"/>
                </a:solidFill>
                <a:latin typeface="微软雅黑" panose="020B0503020204020204" pitchFamily="34" charset="-122"/>
                <a:ea typeface="微软雅黑" panose="020B0503020204020204" pitchFamily="34" charset="-122"/>
              </a:rPr>
              <a:t>1. </a:t>
            </a:r>
            <a:r>
              <a:rPr lang="zh-CN" altLang="en-US" sz="2400" b="1" dirty="0">
                <a:solidFill>
                  <a:srgbClr val="0070C0"/>
                </a:solidFill>
                <a:latin typeface="微软雅黑" panose="020B0503020204020204" pitchFamily="34" charset="-122"/>
                <a:ea typeface="微软雅黑" panose="020B0503020204020204" pitchFamily="34" charset="-122"/>
              </a:rPr>
              <a:t>无线传感器网络</a:t>
            </a:r>
            <a:r>
              <a:rPr lang="zh-CN" altLang="en-US" sz="2400" b="1" dirty="0" smtClean="0">
                <a:solidFill>
                  <a:srgbClr val="0070C0"/>
                </a:solidFill>
                <a:latin typeface="微软雅黑" panose="020B0503020204020204" pitchFamily="34" charset="-122"/>
                <a:ea typeface="微软雅黑" panose="020B0503020204020204" pitchFamily="34" charset="-122"/>
              </a:rPr>
              <a:t>概述</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latin typeface="微软雅黑" panose="020B0503020204020204" pitchFamily="34" charset="-122"/>
                <a:ea typeface="微软雅黑" panose="020B0503020204020204" pitchFamily="34" charset="-122"/>
              </a:rPr>
              <a:t>无线</a:t>
            </a:r>
            <a:r>
              <a:rPr lang="zh-CN" altLang="en-US" sz="2000" dirty="0">
                <a:latin typeface="微软雅黑" panose="020B0503020204020204" pitchFamily="34" charset="-122"/>
                <a:ea typeface="微软雅黑" panose="020B0503020204020204" pitchFamily="34" charset="-122"/>
              </a:rPr>
              <a:t>传感器</a:t>
            </a:r>
            <a:r>
              <a:rPr lang="zh-CN" altLang="en-US" sz="2000" dirty="0" smtClean="0">
                <a:latin typeface="微软雅黑" panose="020B0503020204020204" pitchFamily="34" charset="-122"/>
                <a:ea typeface="微软雅黑" panose="020B0503020204020204" pitchFamily="34" charset="-122"/>
              </a:rPr>
              <a:t>网络（</a:t>
            </a:r>
            <a:r>
              <a:rPr lang="en-US" altLang="zh-CN" sz="2000" dirty="0" smtClean="0">
                <a:latin typeface="微软雅黑" panose="020B0503020204020204" pitchFamily="34" charset="-122"/>
                <a:ea typeface="微软雅黑" panose="020B0503020204020204" pitchFamily="34" charset="-122"/>
              </a:rPr>
              <a:t>WSN</a:t>
            </a:r>
            <a:r>
              <a:rPr lang="zh-CN" altLang="en-US" sz="2000" dirty="0" smtClean="0">
                <a:latin typeface="微软雅黑" panose="020B0503020204020204" pitchFamily="34" charset="-122"/>
                <a:ea typeface="微软雅黑" panose="020B0503020204020204" pitchFamily="34" charset="-122"/>
              </a:rPr>
              <a:t>）是</a:t>
            </a:r>
            <a:r>
              <a:rPr lang="zh-CN" altLang="en-US" sz="2000" dirty="0">
                <a:latin typeface="微软雅黑" panose="020B0503020204020204" pitchFamily="34" charset="-122"/>
                <a:ea typeface="微软雅黑" panose="020B0503020204020204" pitchFamily="34" charset="-122"/>
              </a:rPr>
              <a:t>一种分布式传感网络，是由部署在</a:t>
            </a:r>
            <a:r>
              <a:rPr lang="zh-CN" altLang="en-US" sz="2000" dirty="0" smtClean="0">
                <a:latin typeface="微软雅黑" panose="020B0503020204020204" pitchFamily="34" charset="-122"/>
                <a:ea typeface="微软雅黑" panose="020B0503020204020204" pitchFamily="34" charset="-122"/>
              </a:rPr>
              <a:t>监测区域</a:t>
            </a:r>
            <a:r>
              <a:rPr lang="zh-CN" altLang="en-US" sz="2000" dirty="0">
                <a:latin typeface="微软雅黑" panose="020B0503020204020204" pitchFamily="34" charset="-122"/>
                <a:ea typeface="微软雅黑" panose="020B0503020204020204" pitchFamily="34" charset="-122"/>
              </a:rPr>
              <a:t>内的大量微型传感器节点组成，通过无线通信方式形成的一个多跳的自组织的网络系统，</a:t>
            </a:r>
            <a:r>
              <a:rPr lang="zh-CN" altLang="en-US" sz="2000" dirty="0" smtClean="0">
                <a:latin typeface="微软雅黑" panose="020B0503020204020204" pitchFamily="34" charset="-122"/>
                <a:ea typeface="微软雅黑" panose="020B0503020204020204" pitchFamily="34" charset="-122"/>
              </a:rPr>
              <a:t>其目的</a:t>
            </a:r>
            <a:r>
              <a:rPr lang="zh-CN" altLang="en-US" sz="2000" dirty="0">
                <a:latin typeface="微软雅黑" panose="020B0503020204020204" pitchFamily="34" charset="-122"/>
                <a:ea typeface="微软雅黑" panose="020B0503020204020204" pitchFamily="34" charset="-122"/>
              </a:rPr>
              <a:t>是协作地感知、采集和处理网络覆盖区域中被感知对象的信息，并发送给观察者</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三要素</a:t>
            </a:r>
            <a:r>
              <a:rPr lang="zh-CN" altLang="en-US" sz="2000" dirty="0">
                <a:latin typeface="微软雅黑" panose="020B0503020204020204" pitchFamily="34" charset="-122"/>
                <a:ea typeface="微软雅黑" panose="020B0503020204020204" pitchFamily="34" charset="-122"/>
              </a:rPr>
              <a:t>：传感器</a:t>
            </a:r>
            <a:r>
              <a:rPr lang="zh-CN" altLang="en-US" sz="2000" dirty="0" smtClean="0">
                <a:latin typeface="微软雅黑" panose="020B0503020204020204" pitchFamily="34" charset="-122"/>
                <a:ea typeface="微软雅黑" panose="020B0503020204020204" pitchFamily="34" charset="-122"/>
              </a:rPr>
              <a:t>、感知对象、观察者</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功能</a:t>
            </a:r>
            <a:r>
              <a:rPr lang="zh-CN" altLang="en-US" sz="2000" dirty="0">
                <a:latin typeface="微软雅黑" panose="020B0503020204020204" pitchFamily="34" charset="-122"/>
                <a:ea typeface="微软雅黑" panose="020B0503020204020204" pitchFamily="34" charset="-122"/>
              </a:rPr>
              <a:t>：无线传感器网络具有众多类型的传感器，可探测包括地震，电磁，温度，湿度，噪声，光强度</a:t>
            </a:r>
            <a:r>
              <a:rPr lang="zh-CN" altLang="en-US" sz="2000" dirty="0" smtClean="0">
                <a:latin typeface="微软雅黑" panose="020B0503020204020204" pitchFamily="34" charset="-122"/>
                <a:ea typeface="微软雅黑" panose="020B0503020204020204" pitchFamily="34" charset="-122"/>
              </a:rPr>
              <a:t>，压力</a:t>
            </a:r>
            <a:r>
              <a:rPr lang="zh-CN" altLang="en-US" sz="2000" dirty="0">
                <a:latin typeface="微软雅黑" panose="020B0503020204020204" pitchFamily="34" charset="-122"/>
                <a:ea typeface="微软雅黑" panose="020B0503020204020204" pitchFamily="34" charset="-122"/>
              </a:rPr>
              <a:t>，土壤成分，移动物体的大小、速度和方向等周边环境中多种多样的现象</a:t>
            </a:r>
            <a:r>
              <a:rPr lang="zh-CN" altLang="en-US" sz="2000" dirty="0" smtClean="0">
                <a:latin typeface="微软雅黑" panose="020B0503020204020204" pitchFamily="34" charset="-122"/>
                <a:ea typeface="微软雅黑" panose="020B0503020204020204" pitchFamily="34" charset="-122"/>
              </a:rPr>
              <a:t>。目前已</a:t>
            </a:r>
            <a:r>
              <a:rPr lang="zh-CN" altLang="en-US" sz="2000" dirty="0">
                <a:latin typeface="微软雅黑" panose="020B0503020204020204" pitchFamily="34" charset="-122"/>
                <a:ea typeface="微软雅黑" panose="020B0503020204020204" pitchFamily="34" charset="-122"/>
              </a:rPr>
              <a:t>在环境监测、智能楼宇、医疗监控、军事监控等领域相继取得了</a:t>
            </a:r>
            <a:r>
              <a:rPr lang="zh-CN" altLang="en-US" sz="2000" dirty="0" smtClean="0">
                <a:latin typeface="微软雅黑" panose="020B0503020204020204" pitchFamily="34" charset="-122"/>
                <a:ea typeface="微软雅黑" panose="020B0503020204020204" pitchFamily="34" charset="-122"/>
              </a:rPr>
              <a:t>长足的</a:t>
            </a:r>
            <a:r>
              <a:rPr lang="zh-CN" altLang="en-US" sz="2000" dirty="0">
                <a:latin typeface="微软雅黑" panose="020B0503020204020204" pitchFamily="34" charset="-122"/>
                <a:ea typeface="微软雅黑" panose="020B0503020204020204" pitchFamily="34" charset="-122"/>
              </a:rPr>
              <a:t>发展与应用。</a:t>
            </a:r>
          </a:p>
          <a:p>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6487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533476"/>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2. </a:t>
            </a:r>
            <a:r>
              <a:rPr lang="zh-CN" altLang="en-US" sz="2400" dirty="0">
                <a:solidFill>
                  <a:srgbClr val="0070C0"/>
                </a:solidFill>
                <a:latin typeface="微软雅黑" panose="020B0503020204020204" pitchFamily="34" charset="-122"/>
                <a:ea typeface="微软雅黑" panose="020B0503020204020204" pitchFamily="34" charset="-122"/>
              </a:rPr>
              <a:t>无线传感器节点</a:t>
            </a:r>
            <a:br>
              <a:rPr lang="zh-CN" altLang="en-US" sz="2400" dirty="0">
                <a:solidFill>
                  <a:srgbClr val="0070C0"/>
                </a:solidFill>
                <a:latin typeface="微软雅黑" panose="020B0503020204020204" pitchFamily="34" charset="-122"/>
                <a:ea typeface="微软雅黑" panose="020B0503020204020204" pitchFamily="34" charset="-122"/>
              </a:rPr>
            </a:b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1295457"/>
            <a:ext cx="8229600" cy="1371564"/>
          </a:xfrm>
        </p:spPr>
        <p:txBody>
          <a:bodyPr/>
          <a:lstStyle/>
          <a:p>
            <a:r>
              <a:rPr lang="zh-CN" altLang="en-US" sz="2400" dirty="0">
                <a:solidFill>
                  <a:srgbClr val="0070C0"/>
                </a:solidFill>
                <a:latin typeface="微软雅黑" panose="020B0503020204020204" pitchFamily="34" charset="-122"/>
                <a:ea typeface="微软雅黑" panose="020B0503020204020204" pitchFamily="34" charset="-122"/>
              </a:rPr>
              <a:t>（</a:t>
            </a:r>
            <a:r>
              <a:rPr lang="en-US" altLang="zh-CN" sz="2400" dirty="0">
                <a:solidFill>
                  <a:srgbClr val="0070C0"/>
                </a:solidFill>
                <a:latin typeface="微软雅黑" panose="020B0503020204020204" pitchFamily="34" charset="-122"/>
                <a:ea typeface="微软雅黑" panose="020B0503020204020204" pitchFamily="34" charset="-122"/>
              </a:rPr>
              <a:t>1</a:t>
            </a:r>
            <a:r>
              <a:rPr lang="zh-CN" altLang="en-US" sz="2400" dirty="0">
                <a:solidFill>
                  <a:srgbClr val="0070C0"/>
                </a:solidFill>
                <a:latin typeface="微软雅黑" panose="020B0503020204020204" pitchFamily="34" charset="-122"/>
                <a:ea typeface="微软雅黑" panose="020B0503020204020204" pitchFamily="34" charset="-122"/>
              </a:rPr>
              <a:t>） 硬件组成</a:t>
            </a:r>
          </a:p>
          <a:p>
            <a:r>
              <a:rPr lang="zh-CN" altLang="en-US" sz="2400" dirty="0">
                <a:latin typeface="微软雅黑" panose="020B0503020204020204" pitchFamily="34" charset="-122"/>
                <a:ea typeface="微软雅黑" panose="020B0503020204020204" pitchFamily="34" charset="-122"/>
              </a:rPr>
              <a:t>无线传感器节点的硬件组成包括传感器模块、微处理器模块、无线通信芯片以及供能</a:t>
            </a:r>
            <a:r>
              <a:rPr lang="zh-CN" altLang="en-US" sz="2400" dirty="0" smtClean="0">
                <a:latin typeface="微软雅黑" panose="020B0503020204020204" pitchFamily="34" charset="-122"/>
                <a:ea typeface="微软雅黑" panose="020B0503020204020204" pitchFamily="34" charset="-122"/>
              </a:rPr>
              <a:t>装置。</a:t>
            </a:r>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76" y="2590822"/>
            <a:ext cx="5333860" cy="182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98" y="4581465"/>
            <a:ext cx="739120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t>① 传感器模块。</a:t>
            </a:r>
          </a:p>
          <a:p>
            <a:r>
              <a:rPr lang="zh-CN" altLang="en-US" dirty="0"/>
              <a:t>近年来，随着传感技术的发展，有许多传感器可供节点平台使用。使用哪种传感器往往由</a:t>
            </a:r>
            <a:r>
              <a:rPr lang="zh-CN" altLang="en-US" dirty="0" smtClean="0"/>
              <a:t>具体</a:t>
            </a:r>
            <a:r>
              <a:rPr lang="zh-CN" altLang="en-US" dirty="0"/>
              <a:t>的应用需求及传感器本身的特点决定。</a:t>
            </a:r>
          </a:p>
          <a:p>
            <a:endParaRPr lang="zh-CN" altLang="en-US" dirty="0"/>
          </a:p>
        </p:txBody>
      </p:sp>
      <p:sp>
        <p:nvSpPr>
          <p:cNvPr id="6" name="TextBox 5"/>
          <p:cNvSpPr txBox="1"/>
          <p:nvPr/>
        </p:nvSpPr>
        <p:spPr>
          <a:xfrm>
            <a:off x="914496" y="4605279"/>
            <a:ext cx="739120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t>③ 无线通信芯片。</a:t>
            </a:r>
          </a:p>
          <a:p>
            <a:r>
              <a:rPr lang="zh-CN" altLang="en-US" dirty="0" smtClean="0"/>
              <a:t>两</a:t>
            </a:r>
            <a:r>
              <a:rPr lang="zh-CN" altLang="en-US" dirty="0"/>
              <a:t>大特点：其一，在一个无线传感器节点的总能量消耗中，</a:t>
            </a:r>
            <a:r>
              <a:rPr lang="zh-CN" altLang="en-US" dirty="0" smtClean="0"/>
              <a:t>无线通信</a:t>
            </a:r>
            <a:r>
              <a:rPr lang="zh-CN" altLang="en-US" dirty="0"/>
              <a:t>芯片能耗所占的比重最大；其二，低功耗的无线通信芯片在发送状态和接收状态消耗的</a:t>
            </a:r>
            <a:r>
              <a:rPr lang="zh-CN" altLang="en-US" dirty="0" smtClean="0"/>
              <a:t>能量差别</a:t>
            </a:r>
            <a:r>
              <a:rPr lang="zh-CN" altLang="en-US" dirty="0"/>
              <a:t>不大。无线通信芯片的传输距离是无线传感器节点</a:t>
            </a:r>
            <a:r>
              <a:rPr lang="zh-CN" altLang="en-US" dirty="0" smtClean="0"/>
              <a:t>的一</a:t>
            </a:r>
            <a:r>
              <a:rPr lang="zh-CN" altLang="en-US" dirty="0"/>
              <a:t>个重要指标。</a:t>
            </a:r>
          </a:p>
        </p:txBody>
      </p:sp>
      <p:sp>
        <p:nvSpPr>
          <p:cNvPr id="7" name="TextBox 6"/>
          <p:cNvSpPr txBox="1"/>
          <p:nvPr/>
        </p:nvSpPr>
        <p:spPr>
          <a:xfrm>
            <a:off x="1004967" y="4581465"/>
            <a:ext cx="7391206"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t>② 微处理器模块。</a:t>
            </a:r>
          </a:p>
          <a:p>
            <a:r>
              <a:rPr lang="zh-CN" altLang="en-US" dirty="0"/>
              <a:t>微处理器是无线传感器节点中负责计算的核心。目前的微处理器芯片同时也集成了内存</a:t>
            </a:r>
            <a:r>
              <a:rPr lang="zh-CN" altLang="en-US" dirty="0" smtClean="0"/>
              <a:t>、闪</a:t>
            </a:r>
            <a:r>
              <a:rPr lang="zh-CN" altLang="en-US" dirty="0"/>
              <a:t>存、模 </a:t>
            </a:r>
            <a:r>
              <a:rPr lang="en-US" altLang="zh-CN" dirty="0"/>
              <a:t>/ </a:t>
            </a:r>
            <a:r>
              <a:rPr lang="zh-CN" altLang="en-US" dirty="0"/>
              <a:t>数转换器、数字输入 </a:t>
            </a:r>
            <a:r>
              <a:rPr lang="en-US" altLang="zh-CN" dirty="0"/>
              <a:t>/ </a:t>
            </a:r>
            <a:r>
              <a:rPr lang="zh-CN" altLang="en-US" dirty="0"/>
              <a:t>输出（</a:t>
            </a:r>
            <a:r>
              <a:rPr lang="en-US" altLang="zh-CN" dirty="0"/>
              <a:t>I/O</a:t>
            </a:r>
            <a:r>
              <a:rPr lang="zh-CN" altLang="en-US" dirty="0"/>
              <a:t>）等</a:t>
            </a:r>
            <a:r>
              <a:rPr lang="zh-CN" altLang="en-US" dirty="0" smtClean="0"/>
              <a:t>。深度</a:t>
            </a:r>
            <a:r>
              <a:rPr lang="zh-CN" altLang="en-US" dirty="0"/>
              <a:t>集成的特征使得它们非常适合在</a:t>
            </a:r>
            <a:r>
              <a:rPr lang="zh-CN" altLang="en-US" dirty="0" smtClean="0"/>
              <a:t>无线传感器</a:t>
            </a:r>
            <a:r>
              <a:rPr lang="zh-CN" altLang="en-US" dirty="0"/>
              <a:t>网络中使用。影响节点工作整体性能的几个微处理器关键特性包括：功耗特性、唤醒时间</a:t>
            </a:r>
            <a:r>
              <a:rPr lang="zh-CN" altLang="en-US" dirty="0" smtClean="0"/>
              <a:t>、供电</a:t>
            </a:r>
            <a:r>
              <a:rPr lang="zh-CN" altLang="en-US" dirty="0"/>
              <a:t>电压、运算速度、内存大小等</a:t>
            </a:r>
            <a:r>
              <a:rPr lang="zh-CN" altLang="en-US" dirty="0" smtClean="0"/>
              <a:t>。</a:t>
            </a:r>
            <a:endParaRPr lang="zh-CN" altLang="en-US" dirty="0"/>
          </a:p>
        </p:txBody>
      </p:sp>
      <p:sp>
        <p:nvSpPr>
          <p:cNvPr id="8" name="TextBox 7"/>
          <p:cNvSpPr txBox="1"/>
          <p:nvPr/>
        </p:nvSpPr>
        <p:spPr>
          <a:xfrm>
            <a:off x="990698" y="4605279"/>
            <a:ext cx="739120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t>④ 供能装置。</a:t>
            </a:r>
          </a:p>
          <a:p>
            <a:r>
              <a:rPr lang="zh-CN" altLang="en-US" dirty="0" smtClean="0"/>
              <a:t>使用</a:t>
            </a:r>
            <a:r>
              <a:rPr lang="zh-CN" altLang="en-US" dirty="0"/>
              <a:t>可再生能量</a:t>
            </a:r>
            <a:r>
              <a:rPr lang="zh-CN" altLang="en-US" dirty="0" smtClean="0"/>
              <a:t>的关键</a:t>
            </a:r>
            <a:r>
              <a:rPr lang="zh-CN" altLang="en-US" dirty="0"/>
              <a:t>是如何储存能量，一般有两种技术：一种是使用充电电池，</a:t>
            </a:r>
            <a:r>
              <a:rPr lang="zh-CN" altLang="en-US" dirty="0" smtClean="0"/>
              <a:t>其优点</a:t>
            </a:r>
            <a:r>
              <a:rPr lang="zh-CN" altLang="en-US" dirty="0"/>
              <a:t>是系统自放电较少，</a:t>
            </a:r>
            <a:r>
              <a:rPr lang="zh-CN" altLang="en-US" dirty="0" smtClean="0"/>
              <a:t>电能</a:t>
            </a:r>
            <a:r>
              <a:rPr lang="zh-CN" altLang="en-US" dirty="0"/>
              <a:t>利用效率较高，</a:t>
            </a:r>
            <a:r>
              <a:rPr lang="zh-CN" altLang="en-US" dirty="0" smtClean="0"/>
              <a:t>但是充电效率</a:t>
            </a:r>
            <a:r>
              <a:rPr lang="zh-CN" altLang="en-US" dirty="0"/>
              <a:t>较低，且充电次数有限；另一</a:t>
            </a:r>
            <a:r>
              <a:rPr lang="zh-CN" altLang="en-US" dirty="0" smtClean="0"/>
              <a:t>种技术</a:t>
            </a:r>
            <a:r>
              <a:rPr lang="zh-CN" altLang="en-US" dirty="0"/>
              <a:t>是使用超</a:t>
            </a:r>
            <a:r>
              <a:rPr lang="zh-CN" altLang="en-US" dirty="0" smtClean="0"/>
              <a:t>电容</a:t>
            </a:r>
            <a:r>
              <a:rPr lang="zh-CN" altLang="en-US" dirty="0"/>
              <a:t>，其优点是充电效率高，充电次数可达 </a:t>
            </a:r>
            <a:r>
              <a:rPr lang="en-US" altLang="zh-CN" dirty="0"/>
              <a:t>100 </a:t>
            </a:r>
            <a:r>
              <a:rPr lang="zh-CN" altLang="en-US" dirty="0"/>
              <a:t>万次，且不易受温度、震动等因素的影响。</a:t>
            </a:r>
          </a:p>
        </p:txBody>
      </p:sp>
    </p:spTree>
    <p:extLst>
      <p:ext uri="{BB962C8B-B14F-4D97-AF65-F5344CB8AC3E}">
        <p14:creationId xmlns:p14="http://schemas.microsoft.com/office/powerpoint/2010/main" val="322994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barn(inVertical)">
                                      <p:cBhvr>
                                        <p:cTn id="15" dur="500"/>
                                        <p:tgtEl>
                                          <p:spTgt spid="1126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308" y="762070"/>
            <a:ext cx="8229600" cy="4983103"/>
          </a:xfrm>
        </p:spPr>
        <p:txBody>
          <a:bodyPr/>
          <a:lstStyle/>
          <a:p>
            <a:pPr>
              <a:lnSpc>
                <a:spcPct val="150000"/>
              </a:lnSpc>
            </a:pPr>
            <a:r>
              <a:rPr lang="zh-CN" altLang="en-US" sz="2400" dirty="0">
                <a:solidFill>
                  <a:srgbClr val="0070C0"/>
                </a:solidFill>
                <a:latin typeface="微软雅黑" panose="020B0503020204020204" pitchFamily="34" charset="-122"/>
                <a:ea typeface="微软雅黑" panose="020B0503020204020204" pitchFamily="34" charset="-122"/>
              </a:rPr>
              <a:t>（</a:t>
            </a:r>
            <a:r>
              <a:rPr lang="en-US" altLang="zh-CN" sz="2400" dirty="0">
                <a:solidFill>
                  <a:srgbClr val="0070C0"/>
                </a:solidFill>
                <a:latin typeface="微软雅黑" panose="020B0503020204020204" pitchFamily="34" charset="-122"/>
                <a:ea typeface="微软雅黑" panose="020B0503020204020204" pitchFamily="34" charset="-122"/>
              </a:rPr>
              <a:t>2</a:t>
            </a:r>
            <a:r>
              <a:rPr lang="zh-CN" altLang="en-US" sz="2400" dirty="0">
                <a:solidFill>
                  <a:srgbClr val="0070C0"/>
                </a:solidFill>
                <a:latin typeface="微软雅黑" panose="020B0503020204020204" pitchFamily="34" charset="-122"/>
                <a:ea typeface="微软雅黑" panose="020B0503020204020204" pitchFamily="34" charset="-122"/>
              </a:rPr>
              <a:t>） 操作系统</a:t>
            </a:r>
          </a:p>
          <a:p>
            <a:pPr>
              <a:lnSpc>
                <a:spcPct val="150000"/>
              </a:lnSpc>
            </a:pPr>
            <a:r>
              <a:rPr lang="zh-CN" altLang="en-US" sz="2000" dirty="0">
                <a:latin typeface="微软雅黑" panose="020B0503020204020204" pitchFamily="34" charset="-122"/>
                <a:ea typeface="微软雅黑" panose="020B0503020204020204" pitchFamily="34" charset="-122"/>
              </a:rPr>
              <a:t>作为无线传感器节点软件系统的核心，节点操作系统向上层应用程序提供硬件驱动、</a:t>
            </a:r>
            <a:r>
              <a:rPr lang="zh-CN" altLang="en-US" sz="2000" dirty="0" smtClean="0">
                <a:latin typeface="微软雅黑" panose="020B0503020204020204" pitchFamily="34" charset="-122"/>
                <a:ea typeface="微软雅黑" panose="020B0503020204020204" pitchFamily="34" charset="-122"/>
              </a:rPr>
              <a:t>资源管理</a:t>
            </a:r>
            <a:r>
              <a:rPr lang="zh-CN" altLang="en-US" sz="2000" dirty="0">
                <a:latin typeface="微软雅黑" panose="020B0503020204020204" pitchFamily="34" charset="-122"/>
                <a:ea typeface="微软雅黑" panose="020B0503020204020204" pitchFamily="34" charset="-122"/>
              </a:rPr>
              <a:t>、任务调度以及编程接口等。节点操作系统区别于传统操作系统的主要特点是其硬件平台</a:t>
            </a:r>
            <a:r>
              <a:rPr lang="zh-CN" altLang="en-US" sz="2000" dirty="0" smtClean="0">
                <a:latin typeface="微软雅黑" panose="020B0503020204020204" pitchFamily="34" charset="-122"/>
                <a:ea typeface="微软雅黑" panose="020B0503020204020204" pitchFamily="34" charset="-122"/>
              </a:rPr>
              <a:t>资源</a:t>
            </a:r>
            <a:r>
              <a:rPr lang="zh-CN" altLang="en-US" sz="2000" dirty="0">
                <a:latin typeface="微软雅黑" panose="020B0503020204020204" pitchFamily="34" charset="-122"/>
                <a:ea typeface="微软雅黑" panose="020B0503020204020204" pitchFamily="34" charset="-122"/>
              </a:rPr>
              <a:t>极其有限。</a:t>
            </a:r>
          </a:p>
          <a:p>
            <a:pPr>
              <a:lnSpc>
                <a:spcPct val="150000"/>
              </a:lnSpc>
            </a:pPr>
            <a:r>
              <a:rPr lang="en-US" altLang="zh-CN" sz="2000" dirty="0" err="1">
                <a:latin typeface="微软雅黑" panose="020B0503020204020204" pitchFamily="34" charset="-122"/>
                <a:ea typeface="微软雅黑" panose="020B0503020204020204" pitchFamily="34" charset="-122"/>
              </a:rPr>
              <a:t>TinyOS</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是目前无线传感器网络研究领域使用最为广泛的操作系统。</a:t>
            </a:r>
          </a:p>
          <a:p>
            <a:pPr>
              <a:lnSpc>
                <a:spcPct val="150000"/>
              </a:lnSpc>
            </a:pPr>
            <a:r>
              <a:rPr lang="zh-CN" altLang="en-US" sz="2400" dirty="0">
                <a:solidFill>
                  <a:srgbClr val="0070C0"/>
                </a:solidFill>
                <a:latin typeface="微软雅黑" panose="020B0503020204020204" pitchFamily="34" charset="-122"/>
                <a:ea typeface="微软雅黑" panose="020B0503020204020204" pitchFamily="34" charset="-122"/>
              </a:rPr>
              <a:t>（</a:t>
            </a:r>
            <a:r>
              <a:rPr lang="en-US" altLang="zh-CN" sz="2400" dirty="0">
                <a:solidFill>
                  <a:srgbClr val="0070C0"/>
                </a:solidFill>
                <a:latin typeface="微软雅黑" panose="020B0503020204020204" pitchFamily="34" charset="-122"/>
                <a:ea typeface="微软雅黑" panose="020B0503020204020204" pitchFamily="34" charset="-122"/>
              </a:rPr>
              <a:t>3</a:t>
            </a:r>
            <a:r>
              <a:rPr lang="zh-CN" altLang="en-US" sz="2400" dirty="0">
                <a:solidFill>
                  <a:srgbClr val="0070C0"/>
                </a:solidFill>
                <a:latin typeface="微软雅黑" panose="020B0503020204020204" pitchFamily="34" charset="-122"/>
                <a:ea typeface="微软雅黑" panose="020B0503020204020204" pitchFamily="34" charset="-122"/>
              </a:rPr>
              <a:t>） 开发语言</a:t>
            </a:r>
          </a:p>
          <a:p>
            <a:pPr>
              <a:lnSpc>
                <a:spcPct val="150000"/>
              </a:lnSpc>
            </a:pPr>
            <a:r>
              <a:rPr lang="en-US" altLang="zh-CN" sz="2000" dirty="0" err="1">
                <a:latin typeface="微软雅黑" panose="020B0503020204020204" pitchFamily="34" charset="-122"/>
                <a:ea typeface="微软雅黑" panose="020B0503020204020204" pitchFamily="34" charset="-122"/>
              </a:rPr>
              <a:t>TinyOS</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使用 </a:t>
            </a:r>
            <a:r>
              <a:rPr lang="en-US" altLang="zh-CN" sz="2000" dirty="0" err="1">
                <a:latin typeface="微软雅黑" panose="020B0503020204020204" pitchFamily="34" charset="-122"/>
                <a:ea typeface="微软雅黑" panose="020B0503020204020204" pitchFamily="34" charset="-122"/>
              </a:rPr>
              <a:t>nesC</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语言编写，基于 </a:t>
            </a:r>
            <a:r>
              <a:rPr lang="en-US" altLang="zh-CN" sz="2000" dirty="0" err="1">
                <a:latin typeface="微软雅黑" panose="020B0503020204020204" pitchFamily="34" charset="-122"/>
                <a:ea typeface="微软雅黑" panose="020B0503020204020204" pitchFamily="34" charset="-122"/>
              </a:rPr>
              <a:t>TinyOS</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的应用程序也使用 </a:t>
            </a:r>
            <a:r>
              <a:rPr lang="en-US" altLang="zh-CN" sz="2000" dirty="0" err="1">
                <a:latin typeface="微软雅黑" panose="020B0503020204020204" pitchFamily="34" charset="-122"/>
                <a:ea typeface="微软雅黑" panose="020B0503020204020204" pitchFamily="34" charset="-122"/>
              </a:rPr>
              <a:t>nesC</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语言编写。</a:t>
            </a:r>
            <a:r>
              <a:rPr lang="en-US" altLang="zh-CN" sz="2000" dirty="0" err="1">
                <a:latin typeface="微软雅黑" panose="020B0503020204020204" pitchFamily="34" charset="-122"/>
                <a:ea typeface="微软雅黑" panose="020B0503020204020204" pitchFamily="34" charset="-122"/>
              </a:rPr>
              <a:t>nesC</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语言是专门为资源极其受限、硬件平台多样化的无线传感器节点设计的开发语言。</a:t>
            </a:r>
            <a:r>
              <a:rPr lang="en-US" altLang="zh-CN" sz="2000" dirty="0" err="1">
                <a:latin typeface="微软雅黑" panose="020B0503020204020204" pitchFamily="34" charset="-122"/>
                <a:ea typeface="微软雅黑" panose="020B0503020204020204" pitchFamily="34" charset="-122"/>
              </a:rPr>
              <a:t>nesC</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语言借鉴了传统 </a:t>
            </a:r>
            <a:r>
              <a:rPr lang="en-US" altLang="zh-CN" sz="2000" dirty="0">
                <a:latin typeface="微软雅黑" panose="020B0503020204020204" pitchFamily="34" charset="-122"/>
                <a:ea typeface="微软雅黑" panose="020B0503020204020204" pitchFamily="34" charset="-122"/>
              </a:rPr>
              <a:t>C </a:t>
            </a:r>
            <a:r>
              <a:rPr lang="zh-CN" altLang="en-US" sz="2000" dirty="0">
                <a:latin typeface="微软雅黑" panose="020B0503020204020204" pitchFamily="34" charset="-122"/>
                <a:ea typeface="微软雅黑" panose="020B0503020204020204" pitchFamily="34" charset="-122"/>
              </a:rPr>
              <a:t>语言的一部分重要特性，如变量声明、函数定义等，同时也有自己独有的特性。</a:t>
            </a:r>
          </a:p>
          <a:p>
            <a:pPr>
              <a:lnSpc>
                <a:spcPct val="150000"/>
              </a:lnSpc>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270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704" y="1066862"/>
            <a:ext cx="8229600" cy="1155694"/>
          </a:xfrm>
        </p:spPr>
        <p:txBody>
          <a:bodyPr/>
          <a:lstStyle/>
          <a:p>
            <a:r>
              <a:rPr lang="en-US" altLang="zh-CN" sz="4800" dirty="0" smtClean="0">
                <a:solidFill>
                  <a:srgbClr val="0070C0"/>
                </a:solidFill>
                <a:latin typeface="楷体" panose="02010609060101010101" pitchFamily="49" charset="-122"/>
                <a:ea typeface="楷体" panose="02010609060101010101" pitchFamily="49" charset="-122"/>
              </a:rPr>
              <a:t>6.4</a:t>
            </a:r>
            <a:r>
              <a:rPr lang="zh-CN" altLang="en-US" sz="4800" dirty="0" smtClean="0">
                <a:solidFill>
                  <a:srgbClr val="0070C0"/>
                </a:solidFill>
                <a:latin typeface="楷体" panose="02010609060101010101" pitchFamily="49" charset="-122"/>
                <a:ea typeface="楷体" panose="02010609060101010101" pitchFamily="49" charset="-122"/>
              </a:rPr>
              <a:t>移动</a:t>
            </a:r>
            <a:r>
              <a:rPr lang="zh-CN" altLang="en-US" sz="4800" dirty="0">
                <a:solidFill>
                  <a:srgbClr val="0070C0"/>
                </a:solidFill>
                <a:latin typeface="楷体" panose="02010609060101010101" pitchFamily="49" charset="-122"/>
                <a:ea typeface="楷体" panose="02010609060101010101" pitchFamily="49" charset="-122"/>
              </a:rPr>
              <a:t>网络</a:t>
            </a:r>
          </a:p>
        </p:txBody>
      </p:sp>
      <p:sp>
        <p:nvSpPr>
          <p:cNvPr id="6147" name="Rectangle 3"/>
          <p:cNvSpPr>
            <a:spLocks noGrp="1" noChangeArrowheads="1"/>
          </p:cNvSpPr>
          <p:nvPr>
            <p:ph type="body" sz="half" idx="1"/>
          </p:nvPr>
        </p:nvSpPr>
        <p:spPr>
          <a:xfrm>
            <a:off x="1066892" y="2514624"/>
            <a:ext cx="7378700" cy="2971722"/>
          </a:xfrm>
        </p:spPr>
        <p:txBody>
          <a:bodyPr/>
          <a:lstStyle/>
          <a:p>
            <a:pPr>
              <a:buSzPct val="90000"/>
            </a:pPr>
            <a:r>
              <a:rPr lang="en-US" altLang="zh-CN" sz="3600" b="1" dirty="0">
                <a:latin typeface="黑体" panose="02010609060101010101" pitchFamily="49" charset="-122"/>
                <a:ea typeface="黑体" panose="02010609060101010101" pitchFamily="49" charset="-122"/>
              </a:rPr>
              <a:t>1</a:t>
            </a:r>
            <a:r>
              <a:rPr lang="en-US" altLang="zh-CN" sz="3600" b="1" dirty="0" smtClean="0">
                <a:latin typeface="黑体" panose="02010609060101010101" pitchFamily="49" charset="-122"/>
                <a:ea typeface="黑体" panose="02010609060101010101" pitchFamily="49" charset="-122"/>
              </a:rPr>
              <a:t>.</a:t>
            </a:r>
            <a:r>
              <a:rPr lang="zh-CN" altLang="en-US" sz="3600" b="1" dirty="0" smtClean="0">
                <a:latin typeface="黑体" panose="02010609060101010101" pitchFamily="49" charset="-122"/>
                <a:ea typeface="黑体" panose="02010609060101010101" pitchFamily="49" charset="-122"/>
              </a:rPr>
              <a:t>移动</a:t>
            </a:r>
            <a:r>
              <a:rPr lang="zh-CN" altLang="en-US" sz="3600" b="1" dirty="0">
                <a:latin typeface="黑体" panose="02010609060101010101" pitchFamily="49" charset="-122"/>
                <a:ea typeface="黑体" panose="02010609060101010101" pitchFamily="49" charset="-122"/>
              </a:rPr>
              <a:t>互联网</a:t>
            </a:r>
            <a:r>
              <a:rPr lang="zh-CN" altLang="en-US" sz="3600" b="1" dirty="0" smtClean="0">
                <a:latin typeface="黑体" panose="02010609060101010101" pitchFamily="49" charset="-122"/>
                <a:ea typeface="黑体" panose="02010609060101010101" pitchFamily="49" charset="-122"/>
              </a:rPr>
              <a:t>简介</a:t>
            </a:r>
            <a:endParaRPr lang="en-US" altLang="zh-CN" sz="3600" b="1" dirty="0" smtClean="0">
              <a:latin typeface="黑体" panose="02010609060101010101" pitchFamily="49" charset="-122"/>
              <a:ea typeface="黑体" panose="02010609060101010101" pitchFamily="49" charset="-122"/>
            </a:endParaRPr>
          </a:p>
          <a:p>
            <a:pPr>
              <a:buSzPct val="90000"/>
            </a:pPr>
            <a:r>
              <a:rPr lang="en-US" altLang="zh-CN" sz="3600" b="1" dirty="0" smtClean="0">
                <a:latin typeface="黑体" panose="02010609060101010101" pitchFamily="49" charset="-122"/>
                <a:ea typeface="黑体" panose="02010609060101010101" pitchFamily="49" charset="-122"/>
              </a:rPr>
              <a:t>2.</a:t>
            </a:r>
            <a:r>
              <a:rPr lang="zh-CN" altLang="en-US" sz="3600" b="1" dirty="0">
                <a:latin typeface="黑体" panose="02010609060101010101" pitchFamily="49" charset="-122"/>
                <a:ea typeface="黑体" panose="02010609060101010101" pitchFamily="49" charset="-122"/>
              </a:rPr>
              <a:t>移动互联网技术</a:t>
            </a:r>
          </a:p>
          <a:p>
            <a:pPr>
              <a:buSzPct val="90000"/>
            </a:pPr>
            <a:r>
              <a:rPr lang="en-US" altLang="zh-CN" sz="3600" b="1" dirty="0" smtClean="0">
                <a:latin typeface="黑体" panose="02010609060101010101" pitchFamily="49" charset="-122"/>
                <a:ea typeface="黑体" panose="02010609060101010101" pitchFamily="49" charset="-122"/>
              </a:rPr>
              <a:t>3.</a:t>
            </a:r>
            <a:r>
              <a:rPr lang="zh-CN" altLang="en-US" sz="3600" b="1" dirty="0">
                <a:latin typeface="黑体" panose="02010609060101010101" pitchFamily="49" charset="-122"/>
                <a:ea typeface="黑体" panose="02010609060101010101" pitchFamily="49" charset="-122"/>
              </a:rPr>
              <a:t>无线接入</a:t>
            </a:r>
          </a:p>
          <a:p>
            <a:pPr>
              <a:buSzPct val="90000"/>
            </a:pPr>
            <a:endParaRPr lang="zh-CN" altLang="en-US" sz="3600" b="1" dirty="0">
              <a:latin typeface="黑体" panose="02010609060101010101" pitchFamily="49" charset="-122"/>
              <a:ea typeface="黑体" panose="02010609060101010101" pitchFamily="49" charset="-122"/>
            </a:endParaRPr>
          </a:p>
          <a:p>
            <a:pPr>
              <a:buSzPct val="90000"/>
            </a:pPr>
            <a:endParaRPr lang="zh-CN" altLang="en-US" sz="3600" b="1" dirty="0">
              <a:latin typeface="黑体" panose="02010609060101010101" pitchFamily="49" charset="-122"/>
              <a:ea typeface="黑体" panose="02010609060101010101" pitchFamily="49" charset="-122"/>
            </a:endParaRPr>
          </a:p>
          <a:p>
            <a:pPr>
              <a:buSzPct val="90000"/>
            </a:pPr>
            <a:endParaRPr lang="en-US" altLang="zh-CN" sz="3600" b="1" dirty="0">
              <a:latin typeface="黑体" panose="02010609060101010101" pitchFamily="49" charset="-122"/>
              <a:ea typeface="黑体" panose="02010609060101010101" pitchFamily="49" charset="-122"/>
            </a:endParaRPr>
          </a:p>
          <a:p>
            <a:pPr lvl="1"/>
            <a:endParaRPr lang="en-US" altLang="zh-CN" sz="1600" dirty="0" smtClean="0">
              <a:ea typeface="宋体" panose="02010600030101010101" pitchFamily="2" charset="-122"/>
            </a:endParaRPr>
          </a:p>
        </p:txBody>
      </p:sp>
    </p:spTree>
    <p:extLst>
      <p:ext uri="{BB962C8B-B14F-4D97-AF65-F5344CB8AC3E}">
        <p14:creationId xmlns:p14="http://schemas.microsoft.com/office/powerpoint/2010/main" val="36946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wipe(left)">
                                      <p:cBhvr>
                                        <p:cTn id="10" dur="500"/>
                                        <p:tgtEl>
                                          <p:spTgt spid="614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wipe(left)">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451" y="609674"/>
            <a:ext cx="8229600" cy="795260"/>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6.4.1</a:t>
            </a:r>
            <a:r>
              <a:rPr lang="zh-CN" altLang="en-US" sz="3600" dirty="0" smtClean="0">
                <a:solidFill>
                  <a:schemeClr val="tx1"/>
                </a:solidFill>
                <a:latin typeface="黑体" panose="02010609060101010101" pitchFamily="49" charset="-122"/>
                <a:ea typeface="黑体" panose="02010609060101010101" pitchFamily="49" charset="-122"/>
              </a:rPr>
              <a:t>移动</a:t>
            </a:r>
            <a:r>
              <a:rPr lang="zh-CN" altLang="en-US" sz="3600" dirty="0">
                <a:solidFill>
                  <a:schemeClr val="tx1"/>
                </a:solidFill>
                <a:latin typeface="黑体" panose="02010609060101010101" pitchFamily="49" charset="-122"/>
                <a:ea typeface="黑体" panose="02010609060101010101" pitchFamily="49" charset="-122"/>
              </a:rPr>
              <a:t>互联网简介</a:t>
            </a:r>
            <a:br>
              <a:rPr lang="zh-CN" altLang="en-US" sz="3600" dirty="0">
                <a:solidFill>
                  <a:schemeClr val="tx1"/>
                </a:solidFill>
                <a:latin typeface="黑体" panose="02010609060101010101" pitchFamily="49" charset="-122"/>
                <a:ea typeface="黑体" panose="02010609060101010101" pitchFamily="49" charset="-122"/>
              </a:rPr>
            </a:b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308" y="1032694"/>
            <a:ext cx="8229600" cy="4678311"/>
          </a:xfrm>
        </p:spPr>
        <p:txBody>
          <a:bodyPr/>
          <a:lstStyle/>
          <a:p>
            <a:r>
              <a:rPr lang="en-US" altLang="zh-CN" sz="2400" b="1" dirty="0" smtClean="0">
                <a:solidFill>
                  <a:srgbClr val="0070C0"/>
                </a:solidFill>
                <a:latin typeface="微软雅黑" panose="020B0503020204020204" pitchFamily="34" charset="-122"/>
                <a:ea typeface="微软雅黑" panose="020B0503020204020204" pitchFamily="34" charset="-122"/>
              </a:rPr>
              <a:t>1.</a:t>
            </a:r>
            <a:r>
              <a:rPr lang="zh-CN" altLang="en-US" sz="2400" b="1" dirty="0" smtClean="0">
                <a:solidFill>
                  <a:srgbClr val="0070C0"/>
                </a:solidFill>
                <a:latin typeface="微软雅黑" panose="020B0503020204020204" pitchFamily="34" charset="-122"/>
                <a:ea typeface="微软雅黑" panose="020B0503020204020204" pitchFamily="34" charset="-122"/>
              </a:rPr>
              <a:t>移动</a:t>
            </a:r>
            <a:r>
              <a:rPr lang="zh-CN" altLang="en-US" sz="2400" b="1" dirty="0">
                <a:solidFill>
                  <a:srgbClr val="0070C0"/>
                </a:solidFill>
                <a:latin typeface="微软雅黑" panose="020B0503020204020204" pitchFamily="34" charset="-122"/>
                <a:ea typeface="微软雅黑" panose="020B0503020204020204" pitchFamily="34" charset="-122"/>
              </a:rPr>
              <a:t>互联网</a:t>
            </a:r>
            <a:r>
              <a:rPr lang="zh-CN" altLang="en-US" sz="2400" b="1" dirty="0" smtClean="0">
                <a:solidFill>
                  <a:srgbClr val="0070C0"/>
                </a:solidFill>
                <a:latin typeface="微软雅黑" panose="020B0503020204020204" pitchFamily="34" charset="-122"/>
                <a:ea typeface="微软雅黑" panose="020B0503020204020204" pitchFamily="34" charset="-122"/>
              </a:rPr>
              <a:t>简介</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移动互联网就是将移动通信和互联网二者结合起来，成为一体，是互联网的技术、平台、</a:t>
            </a:r>
            <a:r>
              <a:rPr lang="zh-CN" altLang="en-US" sz="2000" dirty="0" smtClean="0">
                <a:latin typeface="微软雅黑" panose="020B0503020204020204" pitchFamily="34" charset="-122"/>
                <a:ea typeface="微软雅黑" panose="020B0503020204020204" pitchFamily="34" charset="-122"/>
              </a:rPr>
              <a:t>商业模式</a:t>
            </a:r>
            <a:r>
              <a:rPr lang="zh-CN" altLang="en-US" sz="2000" dirty="0">
                <a:latin typeface="微软雅黑" panose="020B0503020204020204" pitchFamily="34" charset="-122"/>
                <a:ea typeface="微软雅黑" panose="020B0503020204020204" pitchFamily="34" charset="-122"/>
              </a:rPr>
              <a:t>和应用与移动通信技术结合并实践的活动的总称</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en-US" altLang="zh-CN" sz="2400" b="1" dirty="0">
                <a:solidFill>
                  <a:srgbClr val="0070C0"/>
                </a:solidFill>
                <a:latin typeface="微软雅黑" panose="020B0503020204020204" pitchFamily="34" charset="-122"/>
                <a:ea typeface="微软雅黑" panose="020B0503020204020204" pitchFamily="34" charset="-122"/>
              </a:rPr>
              <a:t>2. </a:t>
            </a:r>
            <a:r>
              <a:rPr lang="zh-CN" altLang="en-US" sz="2400" b="1" dirty="0">
                <a:solidFill>
                  <a:srgbClr val="0070C0"/>
                </a:solidFill>
                <a:latin typeface="微软雅黑" panose="020B0503020204020204" pitchFamily="34" charset="-122"/>
                <a:ea typeface="微软雅黑" panose="020B0503020204020204" pitchFamily="34" charset="-122"/>
              </a:rPr>
              <a:t>移动互联网的</a:t>
            </a:r>
            <a:r>
              <a:rPr lang="zh-CN" altLang="en-US" sz="2400" b="1" dirty="0" smtClean="0">
                <a:solidFill>
                  <a:srgbClr val="0070C0"/>
                </a:solidFill>
                <a:latin typeface="微软雅黑" panose="020B0503020204020204" pitchFamily="34" charset="-122"/>
                <a:ea typeface="微软雅黑" panose="020B0503020204020204" pitchFamily="34" charset="-122"/>
              </a:rPr>
              <a:t>组成</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endParaRPr lang="zh-CN" altLang="en-US" sz="2400" b="1" dirty="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endParaRPr lang="zh-CN" altLang="en-US" sz="2400" b="1"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94" y="2971812"/>
            <a:ext cx="4876672"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5960" y="3124208"/>
            <a:ext cx="2590732" cy="1754326"/>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移动</a:t>
            </a:r>
            <a:r>
              <a:rPr lang="zh-CN" altLang="en-US" dirty="0" smtClean="0">
                <a:latin typeface="微软雅黑" panose="020B0503020204020204" pitchFamily="34" charset="-122"/>
                <a:ea typeface="微软雅黑" panose="020B0503020204020204" pitchFamily="34" charset="-122"/>
              </a:rPr>
              <a:t>互联网组成</a:t>
            </a:r>
            <a:r>
              <a:rPr lang="zh-CN" altLang="en-US" dirty="0">
                <a:latin typeface="微软雅黑" panose="020B0503020204020204" pitchFamily="34" charset="-122"/>
                <a:ea typeface="微软雅黑" panose="020B0503020204020204" pitchFamily="34" charset="-122"/>
              </a:rPr>
              <a:t>可以归纳为</a:t>
            </a:r>
            <a:r>
              <a:rPr lang="zh-CN" altLang="en-US" b="1" dirty="0">
                <a:solidFill>
                  <a:srgbClr val="C00000"/>
                </a:solidFill>
                <a:latin typeface="微软雅黑" panose="020B0503020204020204" pitchFamily="34" charset="-122"/>
                <a:ea typeface="微软雅黑" panose="020B0503020204020204" pitchFamily="34" charset="-122"/>
              </a:rPr>
              <a:t>移动通信网络</a:t>
            </a:r>
            <a:r>
              <a:rPr lang="zh-CN" altLang="en-US" dirty="0">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移动互联网终端设备</a:t>
            </a:r>
            <a:r>
              <a:rPr lang="zh-CN" altLang="en-US" dirty="0">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移动</a:t>
            </a:r>
            <a:r>
              <a:rPr lang="zh-CN" altLang="en-US" b="1" dirty="0">
                <a:solidFill>
                  <a:srgbClr val="C00000"/>
                </a:solidFill>
                <a:latin typeface="微软雅黑" panose="020B0503020204020204" pitchFamily="34" charset="-122"/>
                <a:ea typeface="微软雅黑" panose="020B0503020204020204" pitchFamily="34" charset="-122"/>
              </a:rPr>
              <a:t>互联网应用</a:t>
            </a:r>
            <a:r>
              <a:rPr lang="zh-CN" altLang="en-US" dirty="0">
                <a:latin typeface="微软雅黑" panose="020B0503020204020204" pitchFamily="34" charset="-122"/>
                <a:ea typeface="微软雅黑" panose="020B0503020204020204" pitchFamily="34" charset="-122"/>
              </a:rPr>
              <a:t>和</a:t>
            </a:r>
            <a:r>
              <a:rPr lang="zh-CN" altLang="en-US" b="1" dirty="0">
                <a:solidFill>
                  <a:srgbClr val="C00000"/>
                </a:solidFill>
                <a:latin typeface="微软雅黑" panose="020B0503020204020204" pitchFamily="34" charset="-122"/>
                <a:ea typeface="微软雅黑" panose="020B0503020204020204" pitchFamily="34" charset="-122"/>
              </a:rPr>
              <a:t>移动互联网相关技术</a:t>
            </a:r>
            <a:r>
              <a:rPr lang="zh-CN" altLang="en-US" dirty="0">
                <a:latin typeface="微软雅黑" panose="020B0503020204020204" pitchFamily="34" charset="-122"/>
                <a:ea typeface="微软雅黑" panose="020B0503020204020204" pitchFamily="34" charset="-122"/>
              </a:rPr>
              <a:t>四大部分。</a:t>
            </a:r>
          </a:p>
          <a:p>
            <a:endParaRPr lang="zh-CN" altLang="en-US" dirty="0">
              <a:latin typeface="微软雅黑" panose="020B0503020204020204" pitchFamily="34" charset="-122"/>
              <a:ea typeface="微软雅黑" panose="020B0503020204020204" pitchFamily="34" charset="-122"/>
            </a:endParaRPr>
          </a:p>
        </p:txBody>
      </p:sp>
      <p:sp>
        <p:nvSpPr>
          <p:cNvPr id="7" name="TextBox 6"/>
          <p:cNvSpPr txBox="1"/>
          <p:nvPr/>
        </p:nvSpPr>
        <p:spPr>
          <a:xfrm>
            <a:off x="5962510" y="2813042"/>
            <a:ext cx="2590732" cy="341632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移动通信网络</a:t>
            </a:r>
          </a:p>
          <a:p>
            <a:r>
              <a:rPr lang="zh-CN" altLang="en-US" dirty="0">
                <a:latin typeface="微软雅黑" panose="020B0503020204020204" pitchFamily="34" charset="-122"/>
                <a:ea typeface="微软雅黑" panose="020B0503020204020204" pitchFamily="34" charset="-122"/>
              </a:rPr>
              <a:t>移动互联网时代无需连接各终端、节点的网线，它是指移动通信技术通过无线网络将网络信</a:t>
            </a:r>
          </a:p>
          <a:p>
            <a:r>
              <a:rPr lang="zh-CN" altLang="en-US" dirty="0">
                <a:latin typeface="微软雅黑" panose="020B0503020204020204" pitchFamily="34" charset="-122"/>
                <a:ea typeface="微软雅黑" panose="020B0503020204020204" pitchFamily="34" charset="-122"/>
              </a:rPr>
              <a:t>号覆盖延伸到每个角落，让我们能随时随地接入所需的移动应用服务。熟知的移动通信网络有</a:t>
            </a:r>
          </a:p>
          <a:p>
            <a:r>
              <a:rPr lang="en-US" altLang="zh-CN" dirty="0">
                <a:latin typeface="微软雅黑" panose="020B0503020204020204" pitchFamily="34" charset="-122"/>
                <a:ea typeface="微软雅黑" panose="020B0503020204020204" pitchFamily="34" charset="-122"/>
              </a:rPr>
              <a:t>GPRS</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EDGE</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Wi-Fi</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Wireless Fidelity</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4G</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5G </a:t>
            </a:r>
            <a:r>
              <a:rPr lang="zh-CN" altLang="en-US" dirty="0">
                <a:latin typeface="微软雅黑" panose="020B0503020204020204" pitchFamily="34" charset="-122"/>
                <a:ea typeface="微软雅黑" panose="020B0503020204020204" pitchFamily="34" charset="-122"/>
              </a:rPr>
              <a:t>等。</a:t>
            </a:r>
          </a:p>
        </p:txBody>
      </p:sp>
      <p:sp>
        <p:nvSpPr>
          <p:cNvPr id="8" name="TextBox 7"/>
          <p:cNvSpPr txBox="1"/>
          <p:nvPr/>
        </p:nvSpPr>
        <p:spPr>
          <a:xfrm>
            <a:off x="5950776" y="3170374"/>
            <a:ext cx="2971722" cy="2308324"/>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 移动互联网终端设备</a:t>
            </a:r>
          </a:p>
          <a:p>
            <a:r>
              <a:rPr lang="zh-CN" altLang="en-US" dirty="0" smtClean="0">
                <a:latin typeface="微软雅黑" panose="020B0503020204020204" pitchFamily="34" charset="-122"/>
                <a:ea typeface="微软雅黑" panose="020B0503020204020204" pitchFamily="34" charset="-122"/>
              </a:rPr>
              <a:t>是</a:t>
            </a:r>
            <a:r>
              <a:rPr lang="zh-CN" altLang="en-US" dirty="0">
                <a:latin typeface="微软雅黑" panose="020B0503020204020204" pitchFamily="34" charset="-122"/>
                <a:ea typeface="微软雅黑" panose="020B0503020204020204" pitchFamily="34" charset="-122"/>
              </a:rPr>
              <a:t>指通过无线通信技术接入互联网的终端设 </a:t>
            </a:r>
            <a:r>
              <a:rPr lang="zh-CN" altLang="en-US" dirty="0" smtClean="0">
                <a:latin typeface="微软雅黑" panose="020B0503020204020204" pitchFamily="34" charset="-122"/>
                <a:ea typeface="微软雅黑" panose="020B0503020204020204" pitchFamily="34" charset="-122"/>
              </a:rPr>
              <a:t>备</a:t>
            </a:r>
            <a:r>
              <a:rPr lang="zh-CN" altLang="en-US" dirty="0">
                <a:latin typeface="微软雅黑" panose="020B0503020204020204" pitchFamily="34" charset="-122"/>
                <a:ea typeface="微软雅黑" panose="020B0503020204020204" pitchFamily="34" charset="-122"/>
              </a:rPr>
              <a:t>，例如智能</a:t>
            </a:r>
            <a:r>
              <a:rPr lang="zh-CN" altLang="en-US" dirty="0" smtClean="0">
                <a:latin typeface="微软雅黑" panose="020B0503020204020204" pitchFamily="34" charset="-122"/>
                <a:ea typeface="微软雅黑" panose="020B0503020204020204" pitchFamily="34" charset="-122"/>
              </a:rPr>
              <a:t>手机</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平板</a:t>
            </a:r>
            <a:r>
              <a:rPr lang="zh-CN" altLang="en-US" dirty="0">
                <a:latin typeface="微软雅黑" panose="020B0503020204020204" pitchFamily="34" charset="-122"/>
                <a:ea typeface="微软雅黑" panose="020B0503020204020204" pitchFamily="34" charset="-122"/>
              </a:rPr>
              <a:t>电脑等，其主要功能就是移动上网</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移动互联网终端设备的兴起是移动互联网发展的重要助推器。</a:t>
            </a:r>
          </a:p>
        </p:txBody>
      </p:sp>
      <p:sp>
        <p:nvSpPr>
          <p:cNvPr id="9" name="TextBox 8"/>
          <p:cNvSpPr txBox="1"/>
          <p:nvPr/>
        </p:nvSpPr>
        <p:spPr>
          <a:xfrm>
            <a:off x="6324554" y="3199687"/>
            <a:ext cx="1828752" cy="2585323"/>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 移动互联网</a:t>
            </a:r>
            <a:r>
              <a:rPr lang="zh-CN" altLang="en-US" dirty="0" smtClean="0">
                <a:latin typeface="微软雅黑" panose="020B0503020204020204" pitchFamily="34" charset="-122"/>
                <a:ea typeface="微软雅黑" panose="020B0503020204020204" pitchFamily="34" charset="-122"/>
              </a:rPr>
              <a:t>应用</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   ① </a:t>
            </a:r>
            <a:r>
              <a:rPr lang="zh-CN" altLang="en-US" dirty="0">
                <a:latin typeface="微软雅黑" panose="020B0503020204020204" pitchFamily="34" charset="-122"/>
                <a:ea typeface="微软雅黑" panose="020B0503020204020204" pitchFamily="34" charset="-122"/>
              </a:rPr>
              <a:t>电子</a:t>
            </a:r>
            <a:r>
              <a:rPr lang="zh-CN" altLang="en-US" dirty="0" smtClean="0">
                <a:latin typeface="微软雅黑" panose="020B0503020204020204" pitchFamily="34" charset="-122"/>
                <a:ea typeface="微软雅黑" panose="020B0503020204020204" pitchFamily="34" charset="-122"/>
              </a:rPr>
              <a:t>阅读</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   ② </a:t>
            </a:r>
            <a:r>
              <a:rPr lang="zh-CN" altLang="en-US" dirty="0">
                <a:latin typeface="微软雅黑" panose="020B0503020204020204" pitchFamily="34" charset="-122"/>
                <a:ea typeface="微软雅黑" panose="020B0503020204020204" pitchFamily="34" charset="-122"/>
              </a:rPr>
              <a:t>移动网</a:t>
            </a:r>
            <a:r>
              <a:rPr lang="zh-CN" altLang="en-US" dirty="0" smtClean="0">
                <a:latin typeface="微软雅黑" panose="020B0503020204020204" pitchFamily="34" charset="-122"/>
                <a:ea typeface="微软雅黑" panose="020B0503020204020204" pitchFamily="34" charset="-122"/>
              </a:rPr>
              <a:t>游</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   ③ </a:t>
            </a:r>
            <a:r>
              <a:rPr lang="zh-CN" altLang="en-US" dirty="0">
                <a:latin typeface="微软雅黑" panose="020B0503020204020204" pitchFamily="34" charset="-122"/>
                <a:ea typeface="微软雅黑" panose="020B0503020204020204" pitchFamily="34" charset="-122"/>
              </a:rPr>
              <a:t>移动</a:t>
            </a:r>
            <a:r>
              <a:rPr lang="zh-CN" altLang="en-US" dirty="0" smtClean="0">
                <a:latin typeface="微软雅黑" panose="020B0503020204020204" pitchFamily="34" charset="-122"/>
                <a:ea typeface="微软雅黑" panose="020B0503020204020204" pitchFamily="34" charset="-122"/>
              </a:rPr>
              <a:t>视听</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   ④ </a:t>
            </a:r>
            <a:r>
              <a:rPr lang="zh-CN" altLang="en-US" dirty="0">
                <a:latin typeface="微软雅黑" panose="020B0503020204020204" pitchFamily="34" charset="-122"/>
                <a:ea typeface="微软雅黑" panose="020B0503020204020204" pitchFamily="34" charset="-122"/>
              </a:rPr>
              <a:t>移动</a:t>
            </a:r>
            <a:r>
              <a:rPr lang="zh-CN" altLang="en-US" dirty="0" smtClean="0">
                <a:latin typeface="微软雅黑" panose="020B0503020204020204" pitchFamily="34" charset="-122"/>
                <a:ea typeface="微软雅黑" panose="020B0503020204020204" pitchFamily="34" charset="-122"/>
              </a:rPr>
              <a:t>搜索</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   ⑤ </a:t>
            </a:r>
            <a:r>
              <a:rPr lang="zh-CN" altLang="en-US" dirty="0">
                <a:latin typeface="微软雅黑" panose="020B0503020204020204" pitchFamily="34" charset="-122"/>
                <a:ea typeface="微软雅黑" panose="020B0503020204020204" pitchFamily="34" charset="-122"/>
              </a:rPr>
              <a:t>移动</a:t>
            </a:r>
            <a:r>
              <a:rPr lang="zh-CN" altLang="en-US" dirty="0" smtClean="0">
                <a:latin typeface="微软雅黑" panose="020B0503020204020204" pitchFamily="34" charset="-122"/>
                <a:ea typeface="微软雅黑" panose="020B0503020204020204" pitchFamily="34" charset="-122"/>
              </a:rPr>
              <a:t>社区</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   ⑥ </a:t>
            </a:r>
            <a:r>
              <a:rPr lang="zh-CN" altLang="en-US" dirty="0">
                <a:latin typeface="微软雅黑" panose="020B0503020204020204" pitchFamily="34" charset="-122"/>
                <a:ea typeface="微软雅黑" panose="020B0503020204020204" pitchFamily="34" charset="-122"/>
              </a:rPr>
              <a:t>移动</a:t>
            </a:r>
            <a:r>
              <a:rPr lang="zh-CN" altLang="en-US" dirty="0" smtClean="0">
                <a:latin typeface="微软雅黑" panose="020B0503020204020204" pitchFamily="34" charset="-122"/>
                <a:ea typeface="微软雅黑" panose="020B0503020204020204" pitchFamily="34" charset="-122"/>
              </a:rPr>
              <a:t>商务 </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   ⑦ </a:t>
            </a:r>
            <a:r>
              <a:rPr lang="zh-CN" altLang="en-US" dirty="0">
                <a:latin typeface="微软雅黑" panose="020B0503020204020204" pitchFamily="34" charset="-122"/>
                <a:ea typeface="微软雅黑" panose="020B0503020204020204" pitchFamily="34" charset="-122"/>
              </a:rPr>
              <a:t>移动支付</a:t>
            </a:r>
          </a:p>
        </p:txBody>
      </p:sp>
    </p:spTree>
    <p:extLst>
      <p:ext uri="{BB962C8B-B14F-4D97-AF65-F5344CB8AC3E}">
        <p14:creationId xmlns:p14="http://schemas.microsoft.com/office/powerpoint/2010/main" val="39797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circle(in)">
                                      <p:cBhvr>
                                        <p:cTn id="18" dur="2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p:bldP spid="8" grpId="1"/>
      <p:bldP spid="9" grpId="0"/>
      <p:bldP spid="9"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457278"/>
            <a:ext cx="8229600" cy="927100"/>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6.4.2</a:t>
            </a:r>
            <a:r>
              <a:rPr lang="zh-CN" altLang="en-US" sz="3600" dirty="0" smtClean="0">
                <a:solidFill>
                  <a:schemeClr val="tx1"/>
                </a:solidFill>
                <a:latin typeface="黑体" panose="02010609060101010101" pitchFamily="49" charset="-122"/>
                <a:ea typeface="黑体" panose="02010609060101010101" pitchFamily="49" charset="-122"/>
              </a:rPr>
              <a:t>移动</a:t>
            </a:r>
            <a:r>
              <a:rPr lang="zh-CN" altLang="en-US" sz="3600" dirty="0">
                <a:solidFill>
                  <a:schemeClr val="tx1"/>
                </a:solidFill>
                <a:latin typeface="黑体" panose="02010609060101010101" pitchFamily="49" charset="-122"/>
                <a:ea typeface="黑体" panose="02010609060101010101" pitchFamily="49" charset="-122"/>
              </a:rPr>
              <a:t>互联网技术</a:t>
            </a:r>
            <a:br>
              <a:rPr lang="zh-CN" altLang="en-US" sz="3600" dirty="0">
                <a:solidFill>
                  <a:schemeClr val="tx1"/>
                </a:solidFill>
                <a:latin typeface="黑体" panose="02010609060101010101" pitchFamily="49" charset="-122"/>
                <a:ea typeface="黑体" panose="02010609060101010101" pitchFamily="49" charset="-122"/>
              </a:rPr>
            </a:b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308" y="1066862"/>
            <a:ext cx="8229600" cy="4952870"/>
          </a:xfrm>
        </p:spPr>
        <p:txBody>
          <a:bodyPr/>
          <a:lstStyle/>
          <a:p>
            <a:pPr>
              <a:lnSpc>
                <a:spcPct val="150000"/>
              </a:lnSpc>
            </a:pPr>
            <a:r>
              <a:rPr lang="en-US" altLang="zh-CN" sz="2400" b="1" dirty="0">
                <a:solidFill>
                  <a:srgbClr val="0070C0"/>
                </a:solidFill>
                <a:latin typeface="微软雅黑" panose="020B0503020204020204" pitchFamily="34" charset="-122"/>
                <a:ea typeface="微软雅黑" panose="020B0503020204020204" pitchFamily="34" charset="-122"/>
              </a:rPr>
              <a:t>1. </a:t>
            </a:r>
            <a:r>
              <a:rPr lang="zh-CN" altLang="en-US" sz="2400" b="1" dirty="0">
                <a:solidFill>
                  <a:srgbClr val="0070C0"/>
                </a:solidFill>
                <a:latin typeface="微软雅黑" panose="020B0503020204020204" pitchFamily="34" charset="-122"/>
                <a:ea typeface="微软雅黑" panose="020B0503020204020204" pitchFamily="34" charset="-122"/>
              </a:rPr>
              <a:t>通信标准与</a:t>
            </a:r>
            <a:r>
              <a:rPr lang="zh-CN" altLang="en-US" sz="2400" b="1" dirty="0" smtClean="0">
                <a:solidFill>
                  <a:srgbClr val="0070C0"/>
                </a:solidFill>
                <a:latin typeface="微软雅黑" panose="020B0503020204020204" pitchFamily="34" charset="-122"/>
                <a:ea typeface="微软雅黑" panose="020B0503020204020204" pitchFamily="34" charset="-122"/>
              </a:rPr>
              <a:t>协议</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从事网络标准化的机构主要有</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国际标准化组织、美国电气和电子工程师协会、</a:t>
            </a:r>
            <a:r>
              <a:rPr lang="zh-CN" altLang="en-US" sz="2000" dirty="0" smtClean="0">
                <a:latin typeface="微软雅黑" panose="020B0503020204020204" pitchFamily="34" charset="-122"/>
                <a:ea typeface="微软雅黑" panose="020B0503020204020204" pitchFamily="34" charset="-122"/>
              </a:rPr>
              <a:t>美国国防部高级研究计划局</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DARPA</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美国国家标准学会（</a:t>
            </a:r>
            <a:r>
              <a:rPr lang="en-US" altLang="zh-CN" sz="2000" dirty="0" smtClean="0">
                <a:latin typeface="微软雅黑" panose="020B0503020204020204" pitchFamily="34" charset="-122"/>
                <a:ea typeface="微软雅黑" panose="020B0503020204020204" pitchFamily="34" charset="-122"/>
              </a:rPr>
              <a:t>ANSI</a:t>
            </a:r>
            <a:r>
              <a:rPr lang="zh-CN" altLang="en-US" sz="2000" dirty="0">
                <a:latin typeface="微软雅黑" panose="020B0503020204020204" pitchFamily="34" charset="-122"/>
                <a:ea typeface="微软雅黑" panose="020B0503020204020204" pitchFamily="34" charset="-122"/>
              </a:rPr>
              <a:t>）、国际电信联盟电信标准化</a:t>
            </a:r>
            <a:r>
              <a:rPr lang="zh-CN" altLang="en-US" sz="2000" dirty="0" smtClean="0">
                <a:latin typeface="微软雅黑" panose="020B0503020204020204" pitchFamily="34" charset="-122"/>
                <a:ea typeface="微软雅黑" panose="020B0503020204020204" pitchFamily="34" charset="-122"/>
              </a:rPr>
              <a:t>部门（</a:t>
            </a:r>
            <a:r>
              <a:rPr lang="en-US" altLang="zh-CN" sz="2000" dirty="0">
                <a:latin typeface="微软雅黑" panose="020B0503020204020204" pitchFamily="34" charset="-122"/>
                <a:ea typeface="微软雅黑" panose="020B0503020204020204" pitchFamily="34" charset="-122"/>
              </a:rPr>
              <a:t>ITU-T</a:t>
            </a:r>
            <a:r>
              <a:rPr lang="zh-CN" altLang="en-US" sz="2000" dirty="0">
                <a:latin typeface="微软雅黑" panose="020B0503020204020204" pitchFamily="34" charset="-122"/>
                <a:ea typeface="微软雅黑" panose="020B0503020204020204" pitchFamily="34" charset="-122"/>
              </a:rPr>
              <a:t>）、国际互联网工程任务组（</a:t>
            </a:r>
            <a:r>
              <a:rPr lang="en-US" altLang="zh-CN" sz="2000" dirty="0">
                <a:latin typeface="微软雅黑" panose="020B0503020204020204" pitchFamily="34" charset="-122"/>
                <a:ea typeface="微软雅黑" panose="020B0503020204020204" pitchFamily="34" charset="-122"/>
              </a:rPr>
              <a:t>IETF</a:t>
            </a:r>
            <a:r>
              <a:rPr lang="zh-CN" altLang="en-US" sz="2000" dirty="0">
                <a:latin typeface="微软雅黑" panose="020B0503020204020204" pitchFamily="34" charset="-122"/>
                <a:ea typeface="微软雅黑" panose="020B0503020204020204" pitchFamily="34" charset="-122"/>
              </a:rPr>
              <a:t>）、世界万维网联盟（</a:t>
            </a:r>
            <a:r>
              <a:rPr lang="en-US" altLang="zh-CN" sz="2000" dirty="0">
                <a:latin typeface="微软雅黑" panose="020B0503020204020204" pitchFamily="34" charset="-122"/>
                <a:ea typeface="微软雅黑" panose="020B0503020204020204" pitchFamily="34" charset="-122"/>
              </a:rPr>
              <a:t>W3C</a:t>
            </a:r>
            <a:r>
              <a:rPr lang="zh-CN" altLang="en-US" sz="2000" dirty="0">
                <a:latin typeface="微软雅黑" panose="020B0503020204020204" pitchFamily="34" charset="-122"/>
                <a:ea typeface="微软雅黑" panose="020B0503020204020204" pitchFamily="34" charset="-122"/>
              </a:rPr>
              <a:t>）、因特网结构委员会、</a:t>
            </a:r>
            <a:r>
              <a:rPr lang="zh-CN" altLang="en-US" sz="2000" dirty="0" smtClean="0">
                <a:latin typeface="微软雅黑" panose="020B0503020204020204" pitchFamily="34" charset="-122"/>
                <a:ea typeface="微软雅黑" panose="020B0503020204020204" pitchFamily="34" charset="-122"/>
              </a:rPr>
              <a:t>美国电子工业协会</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EIA</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最重要和最常用</a:t>
            </a:r>
            <a:r>
              <a:rPr lang="zh-CN" altLang="en-US" sz="2000" dirty="0">
                <a:latin typeface="微软雅黑" panose="020B0503020204020204" pitchFamily="34" charset="-122"/>
                <a:ea typeface="微软雅黑" panose="020B0503020204020204" pitchFamily="34" charset="-122"/>
              </a:rPr>
              <a:t>的移动互联网络标准协议是</a:t>
            </a:r>
            <a:r>
              <a:rPr lang="zh-CN" altLang="en-US" sz="2000" b="1" dirty="0">
                <a:solidFill>
                  <a:srgbClr val="C00000"/>
                </a:solidFill>
                <a:latin typeface="微软雅黑" panose="020B0503020204020204" pitchFamily="34" charset="-122"/>
                <a:ea typeface="微软雅黑" panose="020B0503020204020204" pitchFamily="34" charset="-122"/>
              </a:rPr>
              <a:t> </a:t>
            </a:r>
            <a:r>
              <a:rPr lang="en-US" altLang="zh-CN" sz="2000" b="1" dirty="0" smtClean="0">
                <a:solidFill>
                  <a:srgbClr val="C00000"/>
                </a:solidFill>
                <a:latin typeface="微软雅黑" panose="020B0503020204020204" pitchFamily="34" charset="-122"/>
                <a:ea typeface="微软雅黑" panose="020B0503020204020204" pitchFamily="34" charset="-122"/>
              </a:rPr>
              <a:t>OMA</a:t>
            </a:r>
            <a:r>
              <a:rPr lang="zh-CN" altLang="en-US" sz="2000" dirty="0" smtClean="0">
                <a:latin typeface="微软雅黑" panose="020B0503020204020204" pitchFamily="34" charset="-122"/>
                <a:ea typeface="微软雅黑" panose="020B0503020204020204" pitchFamily="34" charset="-122"/>
              </a:rPr>
              <a:t>（开放</a:t>
            </a:r>
            <a:r>
              <a:rPr lang="zh-CN" altLang="en-US" sz="2000" dirty="0">
                <a:latin typeface="微软雅黑" panose="020B0503020204020204" pitchFamily="34" charset="-122"/>
                <a:ea typeface="微软雅黑" panose="020B0503020204020204" pitchFamily="34" charset="-122"/>
              </a:rPr>
              <a:t>移动联盟</a:t>
            </a:r>
            <a:r>
              <a:rPr lang="zh-CN" altLang="en-US" sz="2000" dirty="0" smtClean="0">
                <a:latin typeface="微软雅黑" panose="020B0503020204020204" pitchFamily="34" charset="-122"/>
                <a:ea typeface="微软雅黑" panose="020B0503020204020204" pitchFamily="34" charset="-122"/>
              </a:rPr>
              <a:t>）标准</a:t>
            </a:r>
            <a:r>
              <a:rPr lang="zh-CN" altLang="en-US" sz="2000" dirty="0">
                <a:latin typeface="微软雅黑" panose="020B0503020204020204" pitchFamily="34" charset="-122"/>
                <a:ea typeface="微软雅黑" panose="020B0503020204020204" pitchFamily="34" charset="-122"/>
              </a:rPr>
              <a:t>、</a:t>
            </a:r>
            <a:r>
              <a:rPr lang="en-US" altLang="zh-CN" sz="2000" b="1" dirty="0">
                <a:solidFill>
                  <a:srgbClr val="C00000"/>
                </a:solidFill>
                <a:latin typeface="微软雅黑" panose="020B0503020204020204" pitchFamily="34" charset="-122"/>
                <a:ea typeface="微软雅黑" panose="020B0503020204020204" pitchFamily="34" charset="-122"/>
              </a:rPr>
              <a:t>OSI </a:t>
            </a:r>
            <a:r>
              <a:rPr lang="zh-CN" altLang="en-US" sz="2000" dirty="0">
                <a:latin typeface="微软雅黑" panose="020B0503020204020204" pitchFamily="34" charset="-122"/>
                <a:ea typeface="微软雅黑" panose="020B0503020204020204" pitchFamily="34" charset="-122"/>
              </a:rPr>
              <a:t>标准，其他标准与协议都可以包括在这两大标准之中</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TCP/IP </a:t>
            </a:r>
            <a:r>
              <a:rPr lang="zh-CN" altLang="en-US" sz="2000" dirty="0">
                <a:latin typeface="微软雅黑" panose="020B0503020204020204" pitchFamily="34" charset="-122"/>
                <a:ea typeface="微软雅黑" panose="020B0503020204020204" pitchFamily="34" charset="-122"/>
              </a:rPr>
              <a:t>协议、</a:t>
            </a:r>
            <a:r>
              <a:rPr lang="en-US" altLang="zh-CN" sz="2000" dirty="0">
                <a:latin typeface="微软雅黑" panose="020B0503020204020204" pitchFamily="34" charset="-122"/>
                <a:ea typeface="微软雅黑" panose="020B0503020204020204" pitchFamily="34" charset="-122"/>
              </a:rPr>
              <a:t>IPv4 </a:t>
            </a:r>
            <a:r>
              <a:rPr lang="zh-CN" altLang="en-US" sz="2000" dirty="0">
                <a:latin typeface="微软雅黑" panose="020B0503020204020204" pitchFamily="34" charset="-122"/>
                <a:ea typeface="微软雅黑" panose="020B0503020204020204" pitchFamily="34" charset="-122"/>
              </a:rPr>
              <a:t>与 </a:t>
            </a:r>
            <a:r>
              <a:rPr lang="en-US" altLang="zh-CN" sz="2000" dirty="0">
                <a:latin typeface="微软雅黑" panose="020B0503020204020204" pitchFamily="34" charset="-122"/>
                <a:ea typeface="微软雅黑" panose="020B0503020204020204" pitchFamily="34" charset="-122"/>
              </a:rPr>
              <a:t>IPv6 </a:t>
            </a:r>
            <a:r>
              <a:rPr lang="zh-CN" altLang="en-US" sz="2000" dirty="0">
                <a:latin typeface="微软雅黑" panose="020B0503020204020204" pitchFamily="34" charset="-122"/>
                <a:ea typeface="微软雅黑" panose="020B0503020204020204" pitchFamily="34" charset="-122"/>
              </a:rPr>
              <a:t>协议等既是传统互联网中重要的协议，亦是移动互联网的基础</a:t>
            </a:r>
            <a:r>
              <a:rPr lang="zh-CN" altLang="en-US" sz="2000" dirty="0" smtClean="0">
                <a:latin typeface="微软雅黑" panose="020B0503020204020204" pitchFamily="34" charset="-122"/>
                <a:ea typeface="微软雅黑" panose="020B0503020204020204" pitchFamily="34" charset="-122"/>
              </a:rPr>
              <a:t>协议。</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064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914466"/>
            <a:ext cx="8229600" cy="795260"/>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6.1.1</a:t>
            </a:r>
            <a:r>
              <a:rPr lang="zh-CN" altLang="en-US" sz="3600" dirty="0" smtClean="0">
                <a:solidFill>
                  <a:schemeClr val="tx1"/>
                </a:solidFill>
                <a:latin typeface="黑体" panose="02010609060101010101" pitchFamily="49" charset="-122"/>
                <a:ea typeface="黑体" panose="02010609060101010101" pitchFamily="49" charset="-122"/>
              </a:rPr>
              <a:t>现代</a:t>
            </a:r>
            <a:r>
              <a:rPr lang="zh-CN" altLang="en-US" sz="3600" dirty="0">
                <a:solidFill>
                  <a:schemeClr val="tx1"/>
                </a:solidFill>
                <a:latin typeface="黑体" panose="02010609060101010101" pitchFamily="49" charset="-122"/>
                <a:ea typeface="黑体" panose="02010609060101010101" pitchFamily="49" charset="-122"/>
              </a:rPr>
              <a:t>通信的发展过程</a:t>
            </a:r>
            <a:br>
              <a:rPr lang="zh-CN" altLang="en-US" sz="3600" dirty="0">
                <a:solidFill>
                  <a:schemeClr val="tx1"/>
                </a:solidFill>
                <a:latin typeface="黑体" panose="02010609060101010101" pitchFamily="49" charset="-122"/>
                <a:ea typeface="黑体" panose="02010609060101010101" pitchFamily="49" charset="-122"/>
              </a:rPr>
            </a:b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200" y="1752644"/>
            <a:ext cx="8229600" cy="4373519"/>
          </a:xfrm>
        </p:spPr>
        <p:txBody>
          <a:bodyPr/>
          <a:lstStyle/>
          <a:p>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信息技术</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通信网技术</a:t>
            </a:r>
            <a:endParaRPr lang="zh-CN" altLang="en-US" sz="2400" dirty="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典型通信系统</a:t>
            </a:r>
            <a:endParaRPr lang="en-US" altLang="zh-CN" sz="2400" dirty="0" smtClean="0">
              <a:latin typeface="微软雅黑" panose="020B0503020204020204" pitchFamily="34" charset="-122"/>
              <a:ea typeface="微软雅黑" panose="020B0503020204020204" pitchFamily="34" charset="-122"/>
            </a:endParaRPr>
          </a:p>
        </p:txBody>
      </p:sp>
      <p:grpSp>
        <p:nvGrpSpPr>
          <p:cNvPr id="4" name="Group 13"/>
          <p:cNvGrpSpPr>
            <a:grpSpLocks/>
          </p:cNvGrpSpPr>
          <p:nvPr/>
        </p:nvGrpSpPr>
        <p:grpSpPr bwMode="auto">
          <a:xfrm>
            <a:off x="2362258" y="1828842"/>
            <a:ext cx="3482975" cy="1143000"/>
            <a:chOff x="1831" y="2123"/>
            <a:chExt cx="1952" cy="841"/>
          </a:xfrm>
        </p:grpSpPr>
        <p:sp>
          <p:nvSpPr>
            <p:cNvPr id="5" name="Rectangle 8"/>
            <p:cNvSpPr>
              <a:spLocks noChangeArrowheads="1"/>
            </p:cNvSpPr>
            <p:nvPr/>
          </p:nvSpPr>
          <p:spPr bwMode="auto">
            <a:xfrm>
              <a:off x="1951" y="2123"/>
              <a:ext cx="1832"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50000"/>
                </a:spcBef>
                <a:buSzTx/>
                <a:buFontTx/>
                <a:buNone/>
              </a:pPr>
              <a:r>
                <a:rPr lang="zh-CN" altLang="en-US" sz="2000" b="1" dirty="0" smtClean="0">
                  <a:solidFill>
                    <a:srgbClr val="000066"/>
                  </a:solidFill>
                  <a:latin typeface="宋体" panose="02010600030101010101" pitchFamily="2" charset="-122"/>
                  <a:ea typeface="宋体" panose="02010600030101010101" pitchFamily="2" charset="-122"/>
                </a:rPr>
                <a:t>电信技术</a:t>
              </a:r>
              <a:endParaRPr lang="zh-CN" altLang="en-US" sz="2000" b="1" dirty="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r>
                <a:rPr lang="zh-CN" altLang="en-US" sz="2000" b="1" dirty="0">
                  <a:solidFill>
                    <a:srgbClr val="000066"/>
                  </a:solidFill>
                  <a:latin typeface="宋体" panose="02010600030101010101" pitchFamily="2" charset="-122"/>
                  <a:ea typeface="宋体" panose="02010600030101010101" pitchFamily="2" charset="-122"/>
                </a:rPr>
                <a:t>计算机</a:t>
              </a:r>
              <a:r>
                <a:rPr lang="zh-CN" altLang="en-US" sz="2000" b="1" dirty="0" smtClean="0">
                  <a:solidFill>
                    <a:srgbClr val="000066"/>
                  </a:solidFill>
                  <a:latin typeface="宋体" panose="02010600030101010101" pitchFamily="2" charset="-122"/>
                  <a:ea typeface="宋体" panose="02010600030101010101" pitchFamily="2" charset="-122"/>
                </a:rPr>
                <a:t>技术</a:t>
              </a:r>
              <a:endParaRPr lang="zh-CN" altLang="en-US" sz="2000" b="1" dirty="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r>
                <a:rPr lang="zh-CN" altLang="en-US" sz="2000" b="1" dirty="0" smtClean="0">
                  <a:solidFill>
                    <a:srgbClr val="000066"/>
                  </a:solidFill>
                  <a:latin typeface="宋体" panose="02010600030101010101" pitchFamily="2" charset="-122"/>
                  <a:ea typeface="宋体" panose="02010600030101010101" pitchFamily="2" charset="-122"/>
                </a:rPr>
                <a:t>遥感、遥测、遥控技术</a:t>
              </a:r>
              <a:endParaRPr lang="zh-CN" altLang="en-US" sz="2000" b="1" dirty="0">
                <a:solidFill>
                  <a:srgbClr val="000066"/>
                </a:solidFill>
                <a:latin typeface="宋体" panose="02010600030101010101" pitchFamily="2" charset="-122"/>
                <a:ea typeface="宋体" panose="02010600030101010101" pitchFamily="2" charset="-122"/>
              </a:endParaRPr>
            </a:p>
          </p:txBody>
        </p:sp>
        <p:sp>
          <p:nvSpPr>
            <p:cNvPr id="6" name="AutoShape 9"/>
            <p:cNvSpPr>
              <a:spLocks/>
            </p:cNvSpPr>
            <p:nvPr/>
          </p:nvSpPr>
          <p:spPr bwMode="auto">
            <a:xfrm>
              <a:off x="1831" y="2175"/>
              <a:ext cx="120" cy="788"/>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grpSp>
        <p:nvGrpSpPr>
          <p:cNvPr id="7" name="Group 13"/>
          <p:cNvGrpSpPr>
            <a:grpSpLocks/>
          </p:cNvGrpSpPr>
          <p:nvPr/>
        </p:nvGrpSpPr>
        <p:grpSpPr bwMode="auto">
          <a:xfrm>
            <a:off x="2469364" y="3550338"/>
            <a:ext cx="3482975" cy="1143000"/>
            <a:chOff x="1831" y="2123"/>
            <a:chExt cx="1952" cy="841"/>
          </a:xfrm>
        </p:grpSpPr>
        <p:sp>
          <p:nvSpPr>
            <p:cNvPr id="8" name="Rectangle 8"/>
            <p:cNvSpPr>
              <a:spLocks noChangeArrowheads="1"/>
            </p:cNvSpPr>
            <p:nvPr/>
          </p:nvSpPr>
          <p:spPr bwMode="auto">
            <a:xfrm>
              <a:off x="1951" y="2123"/>
              <a:ext cx="1832"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50000"/>
                </a:spcBef>
                <a:buSzTx/>
                <a:buFontTx/>
                <a:buNone/>
              </a:pPr>
              <a:r>
                <a:rPr lang="zh-CN" altLang="en-US" sz="2000" b="1" dirty="0" smtClean="0">
                  <a:solidFill>
                    <a:srgbClr val="000066"/>
                  </a:solidFill>
                  <a:latin typeface="宋体" panose="02010600030101010101" pitchFamily="2" charset="-122"/>
                  <a:ea typeface="宋体" panose="02010600030101010101" pitchFamily="2" charset="-122"/>
                </a:rPr>
                <a:t>人工转接</a:t>
              </a:r>
              <a:endParaRPr lang="zh-CN" altLang="en-US" sz="2000" b="1" dirty="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r>
                <a:rPr lang="zh-CN" altLang="en-US" sz="2000" b="1" dirty="0" smtClean="0">
                  <a:solidFill>
                    <a:srgbClr val="000066"/>
                  </a:solidFill>
                  <a:latin typeface="宋体" panose="02010600030101010101" pitchFamily="2" charset="-122"/>
                  <a:ea typeface="宋体" panose="02010600030101010101" pitchFamily="2" charset="-122"/>
                </a:rPr>
                <a:t>电路转接</a:t>
              </a:r>
              <a:endParaRPr lang="en-US" altLang="zh-CN" sz="2000" b="1" dirty="0" smtClean="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r>
                <a:rPr lang="zh-CN" altLang="en-US" sz="2000" b="1" dirty="0" smtClean="0">
                  <a:solidFill>
                    <a:srgbClr val="000066"/>
                  </a:solidFill>
                  <a:latin typeface="宋体" panose="02010600030101010101" pitchFamily="2" charset="-122"/>
                  <a:ea typeface="宋体" panose="02010600030101010101" pitchFamily="2" charset="-122"/>
                </a:rPr>
                <a:t>信息转接</a:t>
              </a:r>
              <a:endParaRPr lang="zh-CN" altLang="en-US" sz="2000" b="1" dirty="0">
                <a:solidFill>
                  <a:srgbClr val="000066"/>
                </a:solidFill>
                <a:latin typeface="宋体" panose="02010600030101010101" pitchFamily="2" charset="-122"/>
                <a:ea typeface="宋体" panose="02010600030101010101" pitchFamily="2" charset="-122"/>
              </a:endParaRPr>
            </a:p>
          </p:txBody>
        </p:sp>
        <p:sp>
          <p:nvSpPr>
            <p:cNvPr id="9" name="AutoShape 9"/>
            <p:cNvSpPr>
              <a:spLocks/>
            </p:cNvSpPr>
            <p:nvPr/>
          </p:nvSpPr>
          <p:spPr bwMode="auto">
            <a:xfrm>
              <a:off x="1831" y="2175"/>
              <a:ext cx="120" cy="788"/>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grpSp>
        <p:nvGrpSpPr>
          <p:cNvPr id="13" name="Group 15"/>
          <p:cNvGrpSpPr>
            <a:grpSpLocks/>
          </p:cNvGrpSpPr>
          <p:nvPr/>
        </p:nvGrpSpPr>
        <p:grpSpPr bwMode="auto">
          <a:xfrm>
            <a:off x="2895644" y="5157591"/>
            <a:ext cx="3597976" cy="1030975"/>
            <a:chOff x="1791" y="3022"/>
            <a:chExt cx="2520" cy="763"/>
          </a:xfrm>
        </p:grpSpPr>
        <p:sp>
          <p:nvSpPr>
            <p:cNvPr id="14" name="Rectangle 11"/>
            <p:cNvSpPr>
              <a:spLocks noChangeArrowheads="1"/>
            </p:cNvSpPr>
            <p:nvPr/>
          </p:nvSpPr>
          <p:spPr bwMode="auto">
            <a:xfrm>
              <a:off x="1982" y="3044"/>
              <a:ext cx="2329"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0"/>
                </a:spcBef>
                <a:buSzTx/>
                <a:buNone/>
              </a:pPr>
              <a:r>
                <a:rPr lang="zh-CN" altLang="en-US" sz="2000" b="1" dirty="0" smtClean="0">
                  <a:solidFill>
                    <a:srgbClr val="000066"/>
                  </a:solidFill>
                  <a:latin typeface="宋体" panose="02010600030101010101" pitchFamily="2" charset="-122"/>
                  <a:ea typeface="宋体" panose="02010600030101010101" pitchFamily="2" charset="-122"/>
                </a:rPr>
                <a:t>光纤通信系统</a:t>
              </a:r>
              <a:endParaRPr lang="zh-CN" altLang="en-US" sz="2000" b="1" dirty="0">
                <a:solidFill>
                  <a:srgbClr val="000066"/>
                </a:solidFill>
                <a:latin typeface="宋体" panose="02010600030101010101" pitchFamily="2" charset="-122"/>
                <a:ea typeface="宋体" panose="02010600030101010101" pitchFamily="2" charset="-122"/>
              </a:endParaRPr>
            </a:p>
            <a:p>
              <a:pPr eaLnBrk="1" hangingPunct="1">
                <a:spcBef>
                  <a:spcPct val="0"/>
                </a:spcBef>
                <a:buSzTx/>
                <a:buFontTx/>
                <a:buNone/>
              </a:pPr>
              <a:r>
                <a:rPr lang="zh-CN" altLang="en-US" sz="2000" b="1" dirty="0" smtClean="0">
                  <a:solidFill>
                    <a:srgbClr val="000066"/>
                  </a:solidFill>
                  <a:latin typeface="宋体" panose="02010600030101010101" pitchFamily="2" charset="-122"/>
                  <a:ea typeface="宋体" panose="02010600030101010101" pitchFamily="2" charset="-122"/>
                </a:rPr>
                <a:t>微波通信</a:t>
              </a:r>
              <a:r>
                <a:rPr lang="zh-CN" altLang="en-US" sz="2000" b="1" dirty="0">
                  <a:solidFill>
                    <a:srgbClr val="000066"/>
                  </a:solidFill>
                  <a:latin typeface="宋体" panose="02010600030101010101" pitchFamily="2" charset="-122"/>
                  <a:ea typeface="宋体" panose="02010600030101010101" pitchFamily="2" charset="-122"/>
                </a:rPr>
                <a:t>系统</a:t>
              </a:r>
            </a:p>
            <a:p>
              <a:pPr eaLnBrk="1" hangingPunct="1">
                <a:spcBef>
                  <a:spcPct val="0"/>
                </a:spcBef>
                <a:buSzTx/>
                <a:buFontTx/>
                <a:buNone/>
              </a:pPr>
              <a:r>
                <a:rPr lang="zh-CN" altLang="en-US" sz="2000" b="1" dirty="0">
                  <a:solidFill>
                    <a:srgbClr val="000066"/>
                  </a:solidFill>
                  <a:latin typeface="宋体" panose="02010600030101010101" pitchFamily="2" charset="-122"/>
                  <a:ea typeface="宋体" panose="02010600030101010101" pitchFamily="2" charset="-122"/>
                </a:rPr>
                <a:t>卫星通信系统</a:t>
              </a:r>
            </a:p>
            <a:p>
              <a:pPr eaLnBrk="1" hangingPunct="1">
                <a:spcBef>
                  <a:spcPct val="0"/>
                </a:spcBef>
                <a:buSzTx/>
                <a:buFontTx/>
                <a:buNone/>
              </a:pPr>
              <a:endParaRPr lang="zh-CN" altLang="en-US" sz="2000" b="1" dirty="0">
                <a:solidFill>
                  <a:srgbClr val="000066"/>
                </a:solidFill>
                <a:latin typeface="宋体" panose="02010600030101010101" pitchFamily="2" charset="-122"/>
                <a:ea typeface="宋体" panose="02010600030101010101" pitchFamily="2" charset="-122"/>
              </a:endParaRPr>
            </a:p>
          </p:txBody>
        </p:sp>
        <p:sp>
          <p:nvSpPr>
            <p:cNvPr id="15" name="AutoShape 12"/>
            <p:cNvSpPr>
              <a:spLocks/>
            </p:cNvSpPr>
            <p:nvPr/>
          </p:nvSpPr>
          <p:spPr bwMode="auto">
            <a:xfrm>
              <a:off x="1791" y="3022"/>
              <a:ext cx="191" cy="567"/>
            </a:xfrm>
            <a:prstGeom prst="leftBrace">
              <a:avLst>
                <a:gd name="adj1" fmla="val 29607"/>
                <a:gd name="adj2" fmla="val 38852"/>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sp>
        <p:nvSpPr>
          <p:cNvPr id="16" name="矩形标注 15"/>
          <p:cNvSpPr/>
          <p:nvPr/>
        </p:nvSpPr>
        <p:spPr bwMode="auto">
          <a:xfrm>
            <a:off x="5515381" y="4417178"/>
            <a:ext cx="2590732" cy="1790922"/>
          </a:xfrm>
          <a:prstGeom prst="wedgeRectCallout">
            <a:avLst>
              <a:gd name="adj1" fmla="val -76505"/>
              <a:gd name="adj2" fmla="val 11134"/>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a:t>微波是指波长在 </a:t>
            </a:r>
            <a:r>
              <a:rPr lang="en-US" altLang="zh-CN" dirty="0"/>
              <a:t>100 mm </a:t>
            </a:r>
            <a:r>
              <a:rPr lang="zh-CN" altLang="en-US" dirty="0"/>
              <a:t>～ </a:t>
            </a:r>
            <a:r>
              <a:rPr lang="en-US" altLang="zh-CN" dirty="0"/>
              <a:t>1 m </a:t>
            </a:r>
            <a:r>
              <a:rPr lang="zh-CN" altLang="en-US" dirty="0"/>
              <a:t>之间的电磁波，这类电磁波的频率很高，可用来传送</a:t>
            </a:r>
            <a:r>
              <a:rPr lang="zh-CN" altLang="en-US" dirty="0" smtClean="0"/>
              <a:t>大量信息</a:t>
            </a:r>
            <a:r>
              <a:rPr lang="zh-CN" altLang="en-US" dirty="0"/>
              <a:t>，但不能从电离层反射，可</a:t>
            </a:r>
            <a:r>
              <a:rPr lang="zh-CN" altLang="en-US" dirty="0" smtClean="0"/>
              <a:t>传输距离</a:t>
            </a:r>
            <a:r>
              <a:rPr lang="zh-CN" altLang="en-US" dirty="0"/>
              <a:t>较近</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矩形标注 16"/>
          <p:cNvSpPr/>
          <p:nvPr/>
        </p:nvSpPr>
        <p:spPr bwMode="auto">
          <a:xfrm>
            <a:off x="5391942" y="3008679"/>
            <a:ext cx="2895524" cy="3366600"/>
          </a:xfrm>
          <a:prstGeom prst="wedgeRectCallout">
            <a:avLst>
              <a:gd name="adj1" fmla="val -67953"/>
              <a:gd name="adj2" fmla="val 16669"/>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altLang="zh-CN" dirty="0"/>
              <a:t>1966 </a:t>
            </a:r>
            <a:r>
              <a:rPr lang="zh-CN" altLang="en-US" dirty="0"/>
              <a:t>年，英籍华人高锟（</a:t>
            </a:r>
            <a:r>
              <a:rPr lang="en-US" altLang="zh-CN" dirty="0"/>
              <a:t>C. Kao</a:t>
            </a:r>
            <a:r>
              <a:rPr lang="zh-CN" altLang="en-US" dirty="0"/>
              <a:t>）</a:t>
            </a:r>
            <a:r>
              <a:rPr lang="zh-CN" altLang="en-US" dirty="0" smtClean="0"/>
              <a:t>提出</a:t>
            </a:r>
            <a:r>
              <a:rPr lang="zh-CN" altLang="en-US" dirty="0"/>
              <a:t>用玻璃光纤传送信号，损耗可低于 </a:t>
            </a:r>
            <a:r>
              <a:rPr lang="en-US" altLang="zh-CN" dirty="0"/>
              <a:t>20 dB/km</a:t>
            </a:r>
            <a:r>
              <a:rPr lang="zh-CN" altLang="en-US" dirty="0"/>
              <a:t>，为此获得了 </a:t>
            </a:r>
            <a:r>
              <a:rPr lang="en-US" altLang="zh-CN" dirty="0"/>
              <a:t>2009 </a:t>
            </a:r>
            <a:r>
              <a:rPr lang="zh-CN" altLang="en-US" dirty="0"/>
              <a:t>年度诺贝尔物理学奖。</a:t>
            </a:r>
            <a:r>
              <a:rPr lang="zh-CN" altLang="en-US" dirty="0" smtClean="0"/>
              <a:t>光纤通信</a:t>
            </a:r>
            <a:r>
              <a:rPr lang="zh-CN" altLang="en-US" dirty="0"/>
              <a:t>方式具有大容量的前景</a:t>
            </a:r>
            <a:r>
              <a:rPr lang="zh-CN" altLang="en-US" dirty="0" smtClean="0"/>
              <a:t>，可</a:t>
            </a:r>
            <a:r>
              <a:rPr lang="zh-CN" altLang="en-US" dirty="0"/>
              <a:t>解决铜资源不足的问题</a:t>
            </a:r>
            <a:r>
              <a:rPr lang="zh-CN" altLang="en-US" dirty="0" smtClean="0"/>
              <a:t>，进一步</a:t>
            </a:r>
            <a:r>
              <a:rPr lang="zh-CN" altLang="en-US" dirty="0"/>
              <a:t>促进了通信的数字化</a:t>
            </a:r>
            <a:r>
              <a:rPr lang="zh-CN" altLang="en-US" dirty="0" smtClean="0"/>
              <a:t>。当前</a:t>
            </a:r>
            <a:r>
              <a:rPr lang="zh-CN" altLang="en-US" dirty="0"/>
              <a:t>，采用同步数字</a:t>
            </a:r>
            <a:r>
              <a:rPr lang="zh-CN" altLang="en-US" dirty="0" smtClean="0"/>
              <a:t>体系</a:t>
            </a:r>
            <a:r>
              <a:rPr lang="en-US" altLang="zh-CN" dirty="0" smtClean="0"/>
              <a:t>SDH</a:t>
            </a:r>
            <a:r>
              <a:rPr lang="zh-CN" altLang="en-US" dirty="0" smtClean="0"/>
              <a:t>的</a:t>
            </a:r>
            <a:r>
              <a:rPr lang="zh-CN" altLang="en-US" dirty="0"/>
              <a:t>光缆网已成为世界性远程通信骨干网的主要构成部分。</a:t>
            </a:r>
          </a:p>
        </p:txBody>
      </p:sp>
      <p:sp>
        <p:nvSpPr>
          <p:cNvPr id="18" name="矩形标注 17"/>
          <p:cNvSpPr/>
          <p:nvPr/>
        </p:nvSpPr>
        <p:spPr bwMode="auto">
          <a:xfrm>
            <a:off x="5522205" y="3919989"/>
            <a:ext cx="2765261" cy="2475203"/>
          </a:xfrm>
          <a:prstGeom prst="wedgeRectCallout">
            <a:avLst>
              <a:gd name="adj1" fmla="val -74895"/>
              <a:gd name="adj2" fmla="val 28489"/>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smtClean="0"/>
              <a:t>微波不宜</a:t>
            </a:r>
            <a:r>
              <a:rPr lang="zh-CN" altLang="en-US" dirty="0"/>
              <a:t>用于跨大洋作业，所以通过人造卫星的微波通信</a:t>
            </a:r>
            <a:r>
              <a:rPr lang="zh-CN" altLang="en-US" dirty="0" smtClean="0"/>
              <a:t>应运而生</a:t>
            </a:r>
            <a:r>
              <a:rPr lang="zh-CN" altLang="en-US" dirty="0"/>
              <a:t>。卫星通信的远程性是显著的，而且静止卫星所中转的信号是稳定的，通信质量良好，其</a:t>
            </a:r>
            <a:r>
              <a:rPr lang="zh-CN" altLang="en-US" dirty="0" smtClean="0"/>
              <a:t>技术</a:t>
            </a:r>
            <a:r>
              <a:rPr lang="zh-CN" altLang="en-US" dirty="0"/>
              <a:t>发展目标主要是增大通信容量和降低成本。</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11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a:solidFill>
                  <a:schemeClr val="tx1"/>
                </a:solidFill>
                <a:latin typeface="微软雅黑" panose="020B0503020204020204" pitchFamily="34" charset="-122"/>
                <a:ea typeface="微软雅黑" panose="020B0503020204020204" pitchFamily="34" charset="-122"/>
              </a:rPr>
              <a:t>2. </a:t>
            </a:r>
            <a:r>
              <a:rPr lang="zh-CN" altLang="en-US" sz="2400" dirty="0">
                <a:solidFill>
                  <a:schemeClr val="tx1"/>
                </a:solidFill>
                <a:latin typeface="微软雅黑" panose="020B0503020204020204" pitchFamily="34" charset="-122"/>
                <a:ea typeface="微软雅黑" panose="020B0503020204020204" pitchFamily="34" charset="-122"/>
              </a:rPr>
              <a:t>移动通信技术的发展</a:t>
            </a:r>
            <a:br>
              <a:rPr lang="zh-CN" altLang="en-US" sz="2400" dirty="0">
                <a:solidFill>
                  <a:schemeClr val="tx1"/>
                </a:solidFill>
                <a:latin typeface="微软雅黑" panose="020B0503020204020204" pitchFamily="34" charset="-122"/>
                <a:ea typeface="微软雅黑" panose="020B0503020204020204" pitchFamily="34" charset="-122"/>
              </a:rPr>
            </a:br>
            <a:endParaRPr lang="zh-CN" altLang="en-US" sz="2400" dirty="0">
              <a:solidFill>
                <a:schemeClr val="tx1"/>
              </a:solidFill>
              <a:latin typeface="微软雅黑" panose="020B0503020204020204" pitchFamily="34" charset="-122"/>
              <a:ea typeface="微软雅黑" panose="020B0503020204020204" pitchFamily="34" charset="-122"/>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88" y="914466"/>
            <a:ext cx="65532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581426" y="4675961"/>
            <a:ext cx="2159566" cy="276999"/>
          </a:xfrm>
          <a:prstGeom prst="rect">
            <a:avLst/>
          </a:prstGeom>
        </p:spPr>
        <p:txBody>
          <a:bodyPr wrap="none">
            <a:spAutoFit/>
          </a:bodyPr>
          <a:lstStyle/>
          <a:p>
            <a:r>
              <a:rPr lang="zh-CN" altLang="en-US" sz="1200" dirty="0"/>
              <a:t>图 </a:t>
            </a:r>
            <a:r>
              <a:rPr lang="en-US" altLang="zh-CN" sz="1200" dirty="0"/>
              <a:t>6-14  </a:t>
            </a:r>
            <a:r>
              <a:rPr lang="zh-CN" altLang="en-US" sz="1200" dirty="0"/>
              <a:t>移动通信技术的发展</a:t>
            </a:r>
          </a:p>
        </p:txBody>
      </p:sp>
      <p:sp>
        <p:nvSpPr>
          <p:cNvPr id="5" name="TextBox 4"/>
          <p:cNvSpPr txBox="1"/>
          <p:nvPr/>
        </p:nvSpPr>
        <p:spPr>
          <a:xfrm>
            <a:off x="1041804" y="4967981"/>
            <a:ext cx="723881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1G </a:t>
            </a:r>
            <a:r>
              <a:rPr lang="zh-CN" altLang="en-US" dirty="0">
                <a:latin typeface="微软雅黑" panose="020B0503020204020204" pitchFamily="34" charset="-122"/>
                <a:ea typeface="微软雅黑" panose="020B0503020204020204" pitchFamily="34" charset="-122"/>
              </a:rPr>
              <a:t>系统</a:t>
            </a:r>
          </a:p>
          <a:p>
            <a:r>
              <a:rPr lang="en-US" altLang="zh-CN" dirty="0">
                <a:latin typeface="微软雅黑" panose="020B0503020204020204" pitchFamily="34" charset="-122"/>
                <a:ea typeface="微软雅黑" panose="020B0503020204020204" pitchFamily="34" charset="-122"/>
              </a:rPr>
              <a:t>1G </a:t>
            </a:r>
            <a:r>
              <a:rPr lang="zh-CN" altLang="en-US" dirty="0">
                <a:latin typeface="微软雅黑" panose="020B0503020204020204" pitchFamily="34" charset="-122"/>
                <a:ea typeface="微软雅黑" panose="020B0503020204020204" pitchFamily="34" charset="-122"/>
              </a:rPr>
              <a:t>系统主要用于提供模拟语音业务。美国贝尔实验室提出的小区制</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7" name="TextBox 6"/>
          <p:cNvSpPr txBox="1"/>
          <p:nvPr/>
        </p:nvSpPr>
        <p:spPr>
          <a:xfrm>
            <a:off x="1041804" y="4944128"/>
            <a:ext cx="723881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2G </a:t>
            </a:r>
            <a:r>
              <a:rPr lang="zh-CN" altLang="en-US" dirty="0">
                <a:latin typeface="微软雅黑" panose="020B0503020204020204" pitchFamily="34" charset="-122"/>
                <a:ea typeface="微软雅黑" panose="020B0503020204020204" pitchFamily="34" charset="-122"/>
              </a:rPr>
              <a:t>系统</a:t>
            </a:r>
          </a:p>
          <a:p>
            <a:r>
              <a:rPr lang="en-US" altLang="zh-CN" dirty="0">
                <a:latin typeface="微软雅黑" panose="020B0503020204020204" pitchFamily="34" charset="-122"/>
                <a:ea typeface="微软雅黑" panose="020B0503020204020204" pitchFamily="34" charset="-122"/>
              </a:rPr>
              <a:t>2G </a:t>
            </a:r>
            <a:r>
              <a:rPr lang="zh-CN" altLang="en-US" dirty="0">
                <a:latin typeface="微软雅黑" panose="020B0503020204020204" pitchFamily="34" charset="-122"/>
                <a:ea typeface="微软雅黑" panose="020B0503020204020204" pitchFamily="34" charset="-122"/>
              </a:rPr>
              <a:t>系统是基于数字制式的，不仅能够进行传统的语音通信，收</a:t>
            </a:r>
          </a:p>
          <a:p>
            <a:r>
              <a:rPr lang="zh-CN" altLang="en-US" dirty="0">
                <a:latin typeface="微软雅黑" panose="020B0503020204020204" pitchFamily="34" charset="-122"/>
                <a:ea typeface="微软雅黑" panose="020B0503020204020204" pitchFamily="34" charset="-122"/>
              </a:rPr>
              <a:t>发文字短信和各种多媒体短信，还可以支持一些无线应用协议，目前仍在使用的 </a:t>
            </a:r>
            <a:r>
              <a:rPr lang="en-US" altLang="zh-CN" dirty="0">
                <a:latin typeface="微软雅黑" panose="020B0503020204020204" pitchFamily="34" charset="-122"/>
                <a:ea typeface="微软雅黑" panose="020B0503020204020204" pitchFamily="34" charset="-122"/>
              </a:rPr>
              <a:t>2G </a:t>
            </a:r>
            <a:r>
              <a:rPr lang="zh-CN" altLang="en-US" dirty="0">
                <a:latin typeface="微软雅黑" panose="020B0503020204020204" pitchFamily="34" charset="-122"/>
                <a:ea typeface="微软雅黑" panose="020B0503020204020204" pitchFamily="34" charset="-122"/>
              </a:rPr>
              <a:t>网络是 </a:t>
            </a:r>
            <a:r>
              <a:rPr lang="en-US" altLang="zh-CN" dirty="0" smtClean="0">
                <a:latin typeface="微软雅黑" panose="020B0503020204020204" pitchFamily="34" charset="-122"/>
                <a:ea typeface="微软雅黑" panose="020B0503020204020204" pitchFamily="34" charset="-122"/>
              </a:rPr>
              <a:t>GSM</a:t>
            </a:r>
            <a:r>
              <a:rPr lang="zh-CN" altLang="en-US" dirty="0" smtClean="0">
                <a:latin typeface="微软雅黑" panose="020B0503020204020204" pitchFamily="34" charset="-122"/>
                <a:ea typeface="微软雅黑" panose="020B0503020204020204" pitchFamily="34" charset="-122"/>
              </a:rPr>
              <a:t>系统</a:t>
            </a:r>
            <a:r>
              <a:rPr lang="zh-CN" altLang="en-US" dirty="0">
                <a:latin typeface="微软雅黑" panose="020B0503020204020204" pitchFamily="34" charset="-122"/>
                <a:ea typeface="微软雅黑" panose="020B0503020204020204" pitchFamily="34" charset="-122"/>
              </a:rPr>
              <a:t>和 </a:t>
            </a:r>
            <a:r>
              <a:rPr lang="en-US" altLang="zh-CN" dirty="0">
                <a:latin typeface="微软雅黑" panose="020B0503020204020204" pitchFamily="34" charset="-122"/>
                <a:ea typeface="微软雅黑" panose="020B0503020204020204" pitchFamily="34" charset="-122"/>
              </a:rPr>
              <a:t>CDMA </a:t>
            </a:r>
            <a:r>
              <a:rPr lang="zh-CN" altLang="en-US" dirty="0">
                <a:latin typeface="微软雅黑" panose="020B0503020204020204" pitchFamily="34" charset="-122"/>
                <a:ea typeface="微软雅黑" panose="020B0503020204020204" pitchFamily="34" charset="-122"/>
              </a:rPr>
              <a:t>系统。</a:t>
            </a:r>
          </a:p>
          <a:p>
            <a:endParaRPr lang="zh-CN" altLang="en-US" dirty="0">
              <a:latin typeface="微软雅黑" panose="020B0503020204020204" pitchFamily="34" charset="-122"/>
              <a:ea typeface="微软雅黑" panose="020B0503020204020204" pitchFamily="34" charset="-122"/>
            </a:endParaRPr>
          </a:p>
        </p:txBody>
      </p:sp>
      <p:sp>
        <p:nvSpPr>
          <p:cNvPr id="8" name="TextBox 7"/>
          <p:cNvSpPr txBox="1"/>
          <p:nvPr/>
        </p:nvSpPr>
        <p:spPr>
          <a:xfrm>
            <a:off x="951342" y="4952960"/>
            <a:ext cx="723881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3G </a:t>
            </a:r>
            <a:r>
              <a:rPr lang="zh-CN" altLang="en-US" dirty="0">
                <a:latin typeface="微软雅黑" panose="020B0503020204020204" pitchFamily="34" charset="-122"/>
                <a:ea typeface="微软雅黑" panose="020B0503020204020204" pitchFamily="34" charset="-122"/>
              </a:rPr>
              <a:t>系统</a:t>
            </a:r>
          </a:p>
          <a:p>
            <a:r>
              <a:rPr lang="zh-CN" altLang="en-US" dirty="0" smtClean="0">
                <a:latin typeface="微软雅黑" panose="020B0503020204020204" pitchFamily="34" charset="-122"/>
                <a:ea typeface="微软雅黑" panose="020B0503020204020204" pitchFamily="34" charset="-122"/>
              </a:rPr>
              <a:t>与 </a:t>
            </a:r>
            <a:r>
              <a:rPr lang="en-US" altLang="zh-CN" dirty="0">
                <a:latin typeface="微软雅黑" panose="020B0503020204020204" pitchFamily="34" charset="-122"/>
                <a:ea typeface="微软雅黑" panose="020B0503020204020204" pitchFamily="34" charset="-122"/>
              </a:rPr>
              <a:t>2G </a:t>
            </a:r>
            <a:r>
              <a:rPr lang="zh-CN" altLang="en-US" dirty="0">
                <a:latin typeface="微软雅黑" panose="020B0503020204020204" pitchFamily="34" charset="-122"/>
                <a:ea typeface="微软雅黑" panose="020B0503020204020204" pitchFamily="34" charset="-122"/>
              </a:rPr>
              <a:t>系统</a:t>
            </a:r>
            <a:r>
              <a:rPr lang="zh-CN" altLang="en-US" dirty="0" smtClean="0">
                <a:latin typeface="微软雅黑" panose="020B0503020204020204" pitchFamily="34" charset="-122"/>
                <a:ea typeface="微软雅黑" panose="020B0503020204020204" pitchFamily="34" charset="-122"/>
              </a:rPr>
              <a:t>相比，</a:t>
            </a:r>
            <a:r>
              <a:rPr lang="en-US" altLang="zh-CN" dirty="0" smtClean="0">
                <a:latin typeface="微软雅黑" panose="020B0503020204020204" pitchFamily="34" charset="-122"/>
                <a:ea typeface="微软雅黑" panose="020B0503020204020204" pitchFamily="34" charset="-122"/>
              </a:rPr>
              <a:t>3G</a:t>
            </a:r>
            <a:r>
              <a:rPr lang="zh-CN" altLang="en-US" dirty="0" smtClean="0">
                <a:latin typeface="微软雅黑" panose="020B0503020204020204" pitchFamily="34" charset="-122"/>
                <a:ea typeface="微软雅黑" panose="020B0503020204020204" pitchFamily="34" charset="-122"/>
              </a:rPr>
              <a:t>系统</a:t>
            </a:r>
            <a:r>
              <a:rPr lang="zh-CN" altLang="en-US" dirty="0">
                <a:latin typeface="微软雅黑" panose="020B0503020204020204" pitchFamily="34" charset="-122"/>
                <a:ea typeface="微软雅黑" panose="020B0503020204020204" pitchFamily="34" charset="-122"/>
              </a:rPr>
              <a:t>有更宽的带宽，能提供覆盖全球的宽带多媒体服务。</a:t>
            </a:r>
          </a:p>
          <a:p>
            <a:endParaRPr lang="zh-CN" altLang="en-US" dirty="0">
              <a:latin typeface="微软雅黑" panose="020B0503020204020204" pitchFamily="34" charset="-122"/>
              <a:ea typeface="微软雅黑" panose="020B0503020204020204" pitchFamily="34" charset="-122"/>
            </a:endParaRPr>
          </a:p>
        </p:txBody>
      </p:sp>
      <p:sp>
        <p:nvSpPr>
          <p:cNvPr id="10" name="TextBox 9"/>
          <p:cNvSpPr txBox="1"/>
          <p:nvPr/>
        </p:nvSpPr>
        <p:spPr>
          <a:xfrm>
            <a:off x="951342" y="4967980"/>
            <a:ext cx="723881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4G </a:t>
            </a:r>
            <a:r>
              <a:rPr lang="zh-CN" altLang="en-US" dirty="0">
                <a:latin typeface="微软雅黑" panose="020B0503020204020204" pitchFamily="34" charset="-122"/>
                <a:ea typeface="微软雅黑" panose="020B0503020204020204" pitchFamily="34" charset="-122"/>
              </a:rPr>
              <a:t>系统</a:t>
            </a:r>
          </a:p>
          <a:p>
            <a:r>
              <a:rPr lang="en-US" altLang="zh-CN" dirty="0" smtClean="0">
                <a:latin typeface="微软雅黑" panose="020B0503020204020204" pitchFamily="34" charset="-122"/>
                <a:ea typeface="微软雅黑" panose="020B0503020204020204" pitchFamily="34" charset="-122"/>
              </a:rPr>
              <a:t>4G </a:t>
            </a:r>
            <a:r>
              <a:rPr lang="zh-CN" altLang="en-US" dirty="0">
                <a:latin typeface="微软雅黑" panose="020B0503020204020204" pitchFamily="34" charset="-122"/>
                <a:ea typeface="微软雅黑" panose="020B0503020204020204" pitchFamily="34" charset="-122"/>
              </a:rPr>
              <a:t>系统有比 </a:t>
            </a:r>
            <a:r>
              <a:rPr lang="en-US" altLang="zh-CN" dirty="0">
                <a:latin typeface="微软雅黑" panose="020B0503020204020204" pitchFamily="34" charset="-122"/>
                <a:ea typeface="微软雅黑" panose="020B0503020204020204" pitchFamily="34" charset="-122"/>
              </a:rPr>
              <a:t>3G </a:t>
            </a:r>
            <a:r>
              <a:rPr lang="zh-CN" altLang="en-US" dirty="0">
                <a:latin typeface="微软雅黑" panose="020B0503020204020204" pitchFamily="34" charset="-122"/>
                <a:ea typeface="微软雅黑" panose="020B0503020204020204" pitchFamily="34" charset="-122"/>
              </a:rPr>
              <a:t>更高的网络吞吐量、更低的</a:t>
            </a:r>
            <a:r>
              <a:rPr lang="zh-CN" altLang="en-US" dirty="0" smtClean="0">
                <a:latin typeface="微软雅黑" panose="020B0503020204020204" pitchFamily="34" charset="-122"/>
                <a:ea typeface="微软雅黑" panose="020B0503020204020204" pitchFamily="34" charset="-122"/>
              </a:rPr>
              <a:t>网络</a:t>
            </a:r>
            <a:r>
              <a:rPr lang="zh-CN" altLang="en-US" dirty="0">
                <a:latin typeface="微软雅黑" panose="020B0503020204020204" pitchFamily="34" charset="-122"/>
                <a:ea typeface="微软雅黑" panose="020B0503020204020204" pitchFamily="34" charset="-122"/>
              </a:rPr>
              <a:t>时延，并且支持多种服务质量（</a:t>
            </a:r>
            <a:r>
              <a:rPr lang="en-US" altLang="zh-CN" dirty="0">
                <a:latin typeface="微软雅黑" panose="020B0503020204020204" pitchFamily="34" charset="-122"/>
                <a:ea typeface="微软雅黑" panose="020B0503020204020204" pitchFamily="34" charset="-122"/>
              </a:rPr>
              <a:t>Quality of Service</a:t>
            </a:r>
            <a:r>
              <a:rPr lang="zh-CN" altLang="en-US"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QoS</a:t>
            </a:r>
            <a:r>
              <a:rPr lang="zh-CN" altLang="en-US" dirty="0">
                <a:latin typeface="微软雅黑" panose="020B0503020204020204" pitchFamily="34" charset="-122"/>
                <a:ea typeface="微软雅黑" panose="020B0503020204020204" pitchFamily="34" charset="-122"/>
              </a:rPr>
              <a:t>）等级</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1" name="TextBox 10"/>
          <p:cNvSpPr txBox="1"/>
          <p:nvPr/>
        </p:nvSpPr>
        <p:spPr>
          <a:xfrm>
            <a:off x="951342" y="5016298"/>
            <a:ext cx="723881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5G </a:t>
            </a:r>
            <a:r>
              <a:rPr lang="zh-CN" altLang="en-US" dirty="0" smtClean="0">
                <a:latin typeface="微软雅黑" panose="020B0503020204020204" pitchFamily="34" charset="-122"/>
                <a:ea typeface="微软雅黑" panose="020B0503020204020204" pitchFamily="34" charset="-122"/>
              </a:rPr>
              <a:t>系统</a:t>
            </a:r>
            <a:endParaRPr lang="en-US" altLang="zh-CN" dirty="0" smtClean="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5G </a:t>
            </a:r>
            <a:r>
              <a:rPr lang="zh-CN" altLang="en-US" dirty="0">
                <a:latin typeface="微软雅黑" panose="020B0503020204020204" pitchFamily="34" charset="-122"/>
                <a:ea typeface="微软雅黑" panose="020B0503020204020204" pitchFamily="34" charset="-122"/>
              </a:rPr>
              <a:t>系统的关键技术包括：① 大规模多天线技术② 高频段传输</a:t>
            </a:r>
            <a:r>
              <a:rPr lang="zh-CN" altLang="en-US" dirty="0" smtClean="0">
                <a:latin typeface="微软雅黑" panose="020B0503020204020204" pitchFamily="34" charset="-122"/>
                <a:ea typeface="微软雅黑" panose="020B0503020204020204" pitchFamily="34" charset="-122"/>
              </a:rPr>
              <a:t>技术</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③ </a:t>
            </a:r>
            <a:r>
              <a:rPr lang="zh-CN" altLang="en-US" dirty="0">
                <a:latin typeface="微软雅黑" panose="020B0503020204020204" pitchFamily="34" charset="-122"/>
                <a:ea typeface="微软雅黑" panose="020B0503020204020204" pitchFamily="34" charset="-122"/>
              </a:rPr>
              <a:t>密集网络接入技术</a:t>
            </a:r>
          </a:p>
        </p:txBody>
      </p:sp>
    </p:spTree>
    <p:extLst>
      <p:ext uri="{BB962C8B-B14F-4D97-AF65-F5344CB8AC3E}">
        <p14:creationId xmlns:p14="http://schemas.microsoft.com/office/powerpoint/2010/main" val="170460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2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7" grpId="1" animBg="1"/>
      <p:bldP spid="8" grpId="0" animBg="1"/>
      <p:bldP spid="8" grpId="1" animBg="1"/>
      <p:bldP spid="10" grpId="0" animBg="1"/>
      <p:bldP spid="10" grpId="1" animBg="1"/>
      <p:bldP spid="11" grpId="0" animBg="1"/>
      <p:bldP spid="11"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506" y="609674"/>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3. </a:t>
            </a:r>
            <a:r>
              <a:rPr lang="zh-CN" altLang="en-US" sz="2400" dirty="0">
                <a:solidFill>
                  <a:srgbClr val="0070C0"/>
                </a:solidFill>
                <a:latin typeface="微软雅黑" panose="020B0503020204020204" pitchFamily="34" charset="-122"/>
                <a:ea typeface="微软雅黑" panose="020B0503020204020204" pitchFamily="34" charset="-122"/>
              </a:rPr>
              <a:t>移动互联网的特点</a:t>
            </a:r>
            <a:br>
              <a:rPr lang="zh-CN" altLang="en-US" sz="2400" dirty="0">
                <a:solidFill>
                  <a:srgbClr val="0070C0"/>
                </a:solidFill>
                <a:latin typeface="微软雅黑" panose="020B0503020204020204" pitchFamily="34" charset="-122"/>
                <a:ea typeface="微软雅黑" panose="020B0503020204020204" pitchFamily="34" charset="-122"/>
              </a:rPr>
            </a:b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98" y="1600200"/>
            <a:ext cx="7848502" cy="4525963"/>
          </a:xfrm>
        </p:spPr>
        <p:txBody>
          <a:bodyPr/>
          <a:lstStyle/>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 交互性</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 便携性</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 隐私性</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 定位性</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 娱乐性</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 局限性</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7</a:t>
            </a:r>
            <a:r>
              <a:rPr lang="zh-CN" altLang="en-US" sz="2400" dirty="0">
                <a:latin typeface="微软雅黑" panose="020B0503020204020204" pitchFamily="34" charset="-122"/>
                <a:ea typeface="微软雅黑" panose="020B0503020204020204" pitchFamily="34" charset="-122"/>
              </a:rPr>
              <a:t>） 强关联性</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8</a:t>
            </a:r>
            <a:r>
              <a:rPr lang="zh-CN" altLang="en-US" sz="2400" dirty="0">
                <a:latin typeface="微软雅黑" panose="020B0503020204020204" pitchFamily="34" charset="-122"/>
                <a:ea typeface="微软雅黑" panose="020B0503020204020204" pitchFamily="34" charset="-122"/>
              </a:rPr>
              <a:t>） 身份统一性</a:t>
            </a:r>
          </a:p>
          <a:p>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898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609674"/>
            <a:ext cx="8229600" cy="927100"/>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6.4.3</a:t>
            </a:r>
            <a:r>
              <a:rPr lang="zh-CN" altLang="en-US" sz="3600" dirty="0" smtClean="0">
                <a:solidFill>
                  <a:schemeClr val="tx1"/>
                </a:solidFill>
                <a:latin typeface="黑体" panose="02010609060101010101" pitchFamily="49" charset="-122"/>
                <a:ea typeface="黑体" panose="02010609060101010101" pitchFamily="49" charset="-122"/>
              </a:rPr>
              <a:t>无线接入</a:t>
            </a:r>
            <a:r>
              <a:rPr lang="zh-CN" altLang="en-US" sz="3600" dirty="0">
                <a:solidFill>
                  <a:schemeClr val="tx1"/>
                </a:solidFill>
                <a:latin typeface="黑体" panose="02010609060101010101" pitchFamily="49" charset="-122"/>
                <a:ea typeface="黑体" panose="02010609060101010101" pitchFamily="49" charset="-122"/>
              </a:rPr>
              <a:t/>
            </a:r>
            <a:br>
              <a:rPr lang="zh-CN" altLang="en-US" sz="3600" dirty="0">
                <a:solidFill>
                  <a:schemeClr val="tx1"/>
                </a:solidFill>
                <a:latin typeface="黑体" panose="02010609060101010101" pitchFamily="49" charset="-122"/>
                <a:ea typeface="黑体" panose="02010609060101010101" pitchFamily="49" charset="-122"/>
              </a:rPr>
            </a:b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308" y="1447852"/>
            <a:ext cx="8229600" cy="4525963"/>
          </a:xfrm>
        </p:spPr>
        <p:txBody>
          <a:bodyPr/>
          <a:lstStyle/>
          <a:p>
            <a:r>
              <a:rPr lang="en-US" altLang="zh-CN" sz="2400" b="1" dirty="0">
                <a:solidFill>
                  <a:srgbClr val="0070C0"/>
                </a:solidFill>
                <a:latin typeface="微软雅黑" panose="020B0503020204020204" pitchFamily="34" charset="-122"/>
                <a:ea typeface="微软雅黑" panose="020B0503020204020204" pitchFamily="34" charset="-122"/>
              </a:rPr>
              <a:t>1. </a:t>
            </a:r>
            <a:r>
              <a:rPr lang="zh-CN" altLang="en-US" sz="2400" b="1" dirty="0">
                <a:solidFill>
                  <a:srgbClr val="0070C0"/>
                </a:solidFill>
                <a:latin typeface="微软雅黑" panose="020B0503020204020204" pitchFamily="34" charset="-122"/>
                <a:ea typeface="微软雅黑" panose="020B0503020204020204" pitchFamily="34" charset="-122"/>
              </a:rPr>
              <a:t>无线网络的基本组成元素</a:t>
            </a:r>
          </a:p>
          <a:p>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r>
              <a:rPr lang="en-US" altLang="zh-CN" sz="2400" b="1" dirty="0">
                <a:solidFill>
                  <a:srgbClr val="0070C0"/>
                </a:solidFill>
                <a:latin typeface="微软雅黑" panose="020B0503020204020204" pitchFamily="34" charset="-122"/>
                <a:ea typeface="微软雅黑" panose="020B0503020204020204" pitchFamily="34" charset="-122"/>
              </a:rPr>
              <a:t>2. </a:t>
            </a:r>
            <a:r>
              <a:rPr lang="zh-CN" altLang="en-US" sz="2400" b="1" dirty="0">
                <a:solidFill>
                  <a:srgbClr val="0070C0"/>
                </a:solidFill>
                <a:latin typeface="微软雅黑" panose="020B0503020204020204" pitchFamily="34" charset="-122"/>
                <a:ea typeface="微软雅黑" panose="020B0503020204020204" pitchFamily="34" charset="-122"/>
              </a:rPr>
              <a:t>无线接入技术的</a:t>
            </a:r>
            <a:r>
              <a:rPr lang="zh-CN" altLang="en-US" sz="2400" b="1" dirty="0" smtClean="0">
                <a:solidFill>
                  <a:srgbClr val="0070C0"/>
                </a:solidFill>
                <a:latin typeface="微软雅黑" panose="020B0503020204020204" pitchFamily="34" charset="-122"/>
                <a:ea typeface="微软雅黑" panose="020B0503020204020204" pitchFamily="34" charset="-122"/>
              </a:rPr>
              <a:t>特点</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endParaRPr lang="zh-CN" altLang="en-US" sz="2400" b="1"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grpSp>
        <p:nvGrpSpPr>
          <p:cNvPr id="4" name="Group 13"/>
          <p:cNvGrpSpPr>
            <a:grpSpLocks/>
          </p:cNvGrpSpPr>
          <p:nvPr/>
        </p:nvGrpSpPr>
        <p:grpSpPr bwMode="auto">
          <a:xfrm>
            <a:off x="1538202" y="2133812"/>
            <a:ext cx="3482975" cy="1295219"/>
            <a:chOff x="1831" y="2011"/>
            <a:chExt cx="1952" cy="953"/>
          </a:xfrm>
        </p:grpSpPr>
        <p:sp>
          <p:nvSpPr>
            <p:cNvPr id="5" name="Rectangle 8"/>
            <p:cNvSpPr>
              <a:spLocks noChangeArrowheads="1"/>
            </p:cNvSpPr>
            <p:nvPr/>
          </p:nvSpPr>
          <p:spPr bwMode="auto">
            <a:xfrm>
              <a:off x="1951" y="2123"/>
              <a:ext cx="1832"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50000"/>
                </a:spcBef>
                <a:buSzTx/>
                <a:buFontTx/>
                <a:buNone/>
              </a:pPr>
              <a:r>
                <a:rPr lang="zh-CN" altLang="en-US" sz="2000" b="1" dirty="0" smtClean="0">
                  <a:solidFill>
                    <a:srgbClr val="000066"/>
                  </a:solidFill>
                  <a:latin typeface="宋体" panose="02010600030101010101" pitchFamily="2" charset="-122"/>
                  <a:ea typeface="宋体" panose="02010600030101010101" pitchFamily="2" charset="-122"/>
                </a:rPr>
                <a:t>无线</a:t>
              </a:r>
              <a:r>
                <a:rPr lang="zh-CN" altLang="en-US" sz="2000" b="1" dirty="0">
                  <a:solidFill>
                    <a:srgbClr val="000066"/>
                  </a:solidFill>
                  <a:latin typeface="宋体" panose="02010600030101010101" pitchFamily="2" charset="-122"/>
                  <a:ea typeface="宋体" panose="02010600030101010101" pitchFamily="2" charset="-122"/>
                </a:rPr>
                <a:t>网络用户</a:t>
              </a:r>
            </a:p>
            <a:p>
              <a:pPr eaLnBrk="1" hangingPunct="1">
                <a:spcBef>
                  <a:spcPct val="50000"/>
                </a:spcBef>
                <a:buSzTx/>
                <a:buFontTx/>
                <a:buNone/>
              </a:pPr>
              <a:r>
                <a:rPr lang="zh-CN" altLang="en-US" sz="2000" b="1" dirty="0">
                  <a:solidFill>
                    <a:srgbClr val="000066"/>
                  </a:solidFill>
                  <a:latin typeface="宋体" panose="02010600030101010101" pitchFamily="2" charset="-122"/>
                  <a:ea typeface="宋体" panose="02010600030101010101" pitchFamily="2" charset="-122"/>
                </a:rPr>
                <a:t>无线连接</a:t>
              </a:r>
            </a:p>
            <a:p>
              <a:pPr eaLnBrk="1" hangingPunct="1">
                <a:spcBef>
                  <a:spcPct val="50000"/>
                </a:spcBef>
                <a:buSzTx/>
                <a:buFontTx/>
                <a:buNone/>
              </a:pPr>
              <a:r>
                <a:rPr lang="zh-CN" altLang="en-US" sz="2000" b="1" dirty="0">
                  <a:solidFill>
                    <a:srgbClr val="000066"/>
                  </a:solidFill>
                  <a:latin typeface="宋体" panose="02010600030101010101" pitchFamily="2" charset="-122"/>
                  <a:ea typeface="宋体" panose="02010600030101010101" pitchFamily="2" charset="-122"/>
                </a:rPr>
                <a:t>基站</a:t>
              </a:r>
            </a:p>
            <a:p>
              <a:pPr eaLnBrk="1" hangingPunct="1">
                <a:spcBef>
                  <a:spcPct val="50000"/>
                </a:spcBef>
                <a:buSzTx/>
                <a:buFontTx/>
                <a:buNone/>
              </a:pPr>
              <a:endParaRPr lang="zh-CN" altLang="en-US" sz="2000" b="1" dirty="0">
                <a:solidFill>
                  <a:srgbClr val="000066"/>
                </a:solidFill>
                <a:latin typeface="宋体" panose="02010600030101010101" pitchFamily="2" charset="-122"/>
                <a:ea typeface="宋体" panose="02010600030101010101" pitchFamily="2" charset="-122"/>
              </a:endParaRPr>
            </a:p>
          </p:txBody>
        </p:sp>
        <p:sp>
          <p:nvSpPr>
            <p:cNvPr id="6" name="AutoShape 9"/>
            <p:cNvSpPr>
              <a:spLocks/>
            </p:cNvSpPr>
            <p:nvPr/>
          </p:nvSpPr>
          <p:spPr bwMode="auto">
            <a:xfrm>
              <a:off x="1831" y="2011"/>
              <a:ext cx="120" cy="788"/>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grpSp>
        <p:nvGrpSpPr>
          <p:cNvPr id="7" name="Group 13"/>
          <p:cNvGrpSpPr>
            <a:grpSpLocks/>
          </p:cNvGrpSpPr>
          <p:nvPr/>
        </p:nvGrpSpPr>
        <p:grpSpPr bwMode="auto">
          <a:xfrm>
            <a:off x="1514421" y="3965233"/>
            <a:ext cx="3525798" cy="2403029"/>
            <a:chOff x="1831" y="1985"/>
            <a:chExt cx="1976" cy="841"/>
          </a:xfrm>
        </p:grpSpPr>
        <p:sp>
          <p:nvSpPr>
            <p:cNvPr id="8" name="Rectangle 8"/>
            <p:cNvSpPr>
              <a:spLocks noChangeArrowheads="1"/>
            </p:cNvSpPr>
            <p:nvPr/>
          </p:nvSpPr>
          <p:spPr bwMode="auto">
            <a:xfrm>
              <a:off x="1975" y="1985"/>
              <a:ext cx="1832"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50000"/>
                </a:spcBef>
                <a:buSzTx/>
                <a:buFontTx/>
                <a:buNone/>
              </a:pPr>
              <a:endParaRPr lang="en-US" altLang="zh-CN" sz="2000" b="1" dirty="0" smtClean="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r>
                <a:rPr lang="zh-CN" altLang="en-US" sz="2000" b="1" dirty="0" smtClean="0">
                  <a:solidFill>
                    <a:srgbClr val="000066"/>
                  </a:solidFill>
                  <a:latin typeface="宋体" panose="02010600030101010101" pitchFamily="2" charset="-122"/>
                  <a:ea typeface="宋体" panose="02010600030101010101" pitchFamily="2" charset="-122"/>
                </a:rPr>
                <a:t>信号</a:t>
              </a:r>
              <a:r>
                <a:rPr lang="zh-CN" altLang="en-US" sz="2000" b="1" dirty="0">
                  <a:solidFill>
                    <a:srgbClr val="000066"/>
                  </a:solidFill>
                  <a:latin typeface="宋体" panose="02010600030101010101" pitchFamily="2" charset="-122"/>
                  <a:ea typeface="宋体" panose="02010600030101010101" pitchFamily="2" charset="-122"/>
                </a:rPr>
                <a:t>强度随距离衰减</a:t>
              </a:r>
            </a:p>
            <a:p>
              <a:pPr eaLnBrk="1" hangingPunct="1">
                <a:spcBef>
                  <a:spcPct val="50000"/>
                </a:spcBef>
                <a:buSzTx/>
                <a:buFontTx/>
                <a:buNone/>
              </a:pPr>
              <a:r>
                <a:rPr lang="zh-CN" altLang="en-US" sz="2000" b="1" dirty="0">
                  <a:solidFill>
                    <a:srgbClr val="000066"/>
                  </a:solidFill>
                  <a:latin typeface="宋体" panose="02010600030101010101" pitchFamily="2" charset="-122"/>
                  <a:ea typeface="宋体" panose="02010600030101010101" pitchFamily="2" charset="-122"/>
                </a:rPr>
                <a:t>非视线传输</a:t>
              </a:r>
            </a:p>
            <a:p>
              <a:pPr eaLnBrk="1" hangingPunct="1">
                <a:spcBef>
                  <a:spcPct val="50000"/>
                </a:spcBef>
                <a:buSzTx/>
                <a:buFontTx/>
                <a:buNone/>
              </a:pPr>
              <a:r>
                <a:rPr lang="zh-CN" altLang="en-US" sz="2000" b="1" dirty="0">
                  <a:solidFill>
                    <a:srgbClr val="000066"/>
                  </a:solidFill>
                  <a:latin typeface="宋体" panose="02010600030101010101" pitchFamily="2" charset="-122"/>
                  <a:ea typeface="宋体" panose="02010600030101010101" pitchFamily="2" charset="-122"/>
                </a:rPr>
                <a:t>同频信号干扰</a:t>
              </a:r>
            </a:p>
            <a:p>
              <a:pPr eaLnBrk="1" hangingPunct="1">
                <a:spcBef>
                  <a:spcPct val="50000"/>
                </a:spcBef>
                <a:buSzTx/>
                <a:buFontTx/>
                <a:buNone/>
              </a:pPr>
              <a:r>
                <a:rPr lang="zh-CN" altLang="en-US" sz="2000" b="1" dirty="0">
                  <a:solidFill>
                    <a:srgbClr val="000066"/>
                  </a:solidFill>
                  <a:latin typeface="宋体" panose="02010600030101010101" pitchFamily="2" charset="-122"/>
                  <a:ea typeface="宋体" panose="02010600030101010101" pitchFamily="2" charset="-122"/>
                </a:rPr>
                <a:t>多径传播</a:t>
              </a:r>
              <a:r>
                <a:rPr lang="zh-CN" altLang="en-US" sz="2000" b="1" dirty="0" smtClean="0">
                  <a:solidFill>
                    <a:srgbClr val="000066"/>
                  </a:solidFill>
                  <a:latin typeface="宋体" panose="02010600030101010101" pitchFamily="2" charset="-122"/>
                  <a:ea typeface="宋体" panose="02010600030101010101" pitchFamily="2" charset="-122"/>
                </a:rPr>
                <a:t>干扰</a:t>
              </a:r>
              <a:endParaRPr lang="en-US" altLang="zh-CN" sz="2000" b="1" dirty="0" smtClean="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r>
                <a:rPr lang="zh-CN" altLang="en-US" sz="2000" b="1" dirty="0">
                  <a:solidFill>
                    <a:srgbClr val="000066"/>
                  </a:solidFill>
                  <a:latin typeface="宋体" panose="02010600030101010101" pitchFamily="2" charset="-122"/>
                  <a:ea typeface="宋体" panose="02010600030101010101" pitchFamily="2" charset="-122"/>
                </a:rPr>
                <a:t>隐藏终端</a:t>
              </a:r>
            </a:p>
            <a:p>
              <a:pPr eaLnBrk="1" hangingPunct="1">
                <a:spcBef>
                  <a:spcPct val="50000"/>
                </a:spcBef>
                <a:buSzTx/>
                <a:buFontTx/>
                <a:buNone/>
              </a:pPr>
              <a:endParaRPr lang="zh-CN" altLang="en-US" sz="2000" b="1" dirty="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endParaRPr lang="zh-CN" altLang="en-US" sz="2000" b="1" dirty="0">
                <a:solidFill>
                  <a:srgbClr val="000066"/>
                </a:solidFill>
                <a:latin typeface="宋体" panose="02010600030101010101" pitchFamily="2" charset="-122"/>
                <a:ea typeface="宋体" panose="02010600030101010101" pitchFamily="2" charset="-122"/>
              </a:endParaRPr>
            </a:p>
          </p:txBody>
        </p:sp>
        <p:sp>
          <p:nvSpPr>
            <p:cNvPr id="9" name="AutoShape 9"/>
            <p:cNvSpPr>
              <a:spLocks/>
            </p:cNvSpPr>
            <p:nvPr/>
          </p:nvSpPr>
          <p:spPr bwMode="auto">
            <a:xfrm>
              <a:off x="1831" y="1985"/>
              <a:ext cx="144" cy="721"/>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170460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685872"/>
            <a:ext cx="8229600" cy="927100"/>
          </a:xfrm>
        </p:spPr>
        <p:txBody>
          <a:bodyPr/>
          <a:lstStyle/>
          <a:p>
            <a:r>
              <a:rPr lang="en-US" altLang="zh-CN" sz="2400" dirty="0">
                <a:solidFill>
                  <a:schemeClr val="tx1"/>
                </a:solidFill>
                <a:latin typeface="微软雅黑" panose="020B0503020204020204" pitchFamily="34" charset="-122"/>
                <a:ea typeface="微软雅黑" panose="020B0503020204020204" pitchFamily="34" charset="-122"/>
              </a:rPr>
              <a:t>3. </a:t>
            </a:r>
            <a:r>
              <a:rPr lang="zh-CN" altLang="en-US" sz="2400" dirty="0">
                <a:solidFill>
                  <a:schemeClr val="tx1"/>
                </a:solidFill>
                <a:latin typeface="微软雅黑" panose="020B0503020204020204" pitchFamily="34" charset="-122"/>
                <a:ea typeface="微软雅黑" panose="020B0503020204020204" pitchFamily="34" charset="-122"/>
              </a:rPr>
              <a:t>中短距离无线通信技术</a:t>
            </a:r>
            <a:br>
              <a:rPr lang="zh-CN" altLang="en-US" sz="2400" dirty="0">
                <a:solidFill>
                  <a:schemeClr val="tx1"/>
                </a:solidFill>
                <a:latin typeface="微软雅黑" panose="020B0503020204020204" pitchFamily="34" charset="-122"/>
                <a:ea typeface="微软雅黑" panose="020B0503020204020204" pitchFamily="34" charset="-122"/>
              </a:rPr>
            </a:b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4" name="Group 13"/>
          <p:cNvGrpSpPr>
            <a:grpSpLocks/>
          </p:cNvGrpSpPr>
          <p:nvPr/>
        </p:nvGrpSpPr>
        <p:grpSpPr bwMode="auto">
          <a:xfrm>
            <a:off x="1095485" y="1728884"/>
            <a:ext cx="3643563" cy="2589951"/>
            <a:chOff x="1831" y="1926"/>
            <a:chExt cx="2042" cy="1452"/>
          </a:xfrm>
        </p:grpSpPr>
        <p:sp>
          <p:nvSpPr>
            <p:cNvPr id="5" name="Rectangle 8"/>
            <p:cNvSpPr>
              <a:spLocks noChangeArrowheads="1"/>
            </p:cNvSpPr>
            <p:nvPr/>
          </p:nvSpPr>
          <p:spPr bwMode="auto">
            <a:xfrm>
              <a:off x="2041" y="1926"/>
              <a:ext cx="1832"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3"/>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4"/>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7"/>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9pPr>
            </a:lstStyle>
            <a:p>
              <a:pPr eaLnBrk="1" hangingPunct="1">
                <a:spcBef>
                  <a:spcPct val="50000"/>
                </a:spcBef>
                <a:buSzTx/>
                <a:buFontTx/>
                <a:buNone/>
              </a:pPr>
              <a:r>
                <a:rPr lang="en-US" altLang="zh-CN" dirty="0" smtClean="0">
                  <a:solidFill>
                    <a:srgbClr val="000066"/>
                  </a:solidFill>
                  <a:latin typeface="微软雅黑" panose="020B0503020204020204" pitchFamily="34" charset="-122"/>
                  <a:ea typeface="微软雅黑" panose="020B0503020204020204" pitchFamily="34" charset="-122"/>
                </a:rPr>
                <a:t>WLAN </a:t>
              </a:r>
              <a:r>
                <a:rPr lang="zh-CN" altLang="en-US" dirty="0">
                  <a:solidFill>
                    <a:srgbClr val="000066"/>
                  </a:solidFill>
                  <a:latin typeface="微软雅黑" panose="020B0503020204020204" pitchFamily="34" charset="-122"/>
                  <a:ea typeface="微软雅黑" panose="020B0503020204020204" pitchFamily="34" charset="-122"/>
                </a:rPr>
                <a:t>与 </a:t>
              </a:r>
              <a:r>
                <a:rPr lang="en-US" altLang="zh-CN" dirty="0">
                  <a:solidFill>
                    <a:srgbClr val="000066"/>
                  </a:solidFill>
                  <a:latin typeface="微软雅黑" panose="020B0503020204020204" pitchFamily="34" charset="-122"/>
                  <a:ea typeface="微软雅黑" panose="020B0503020204020204" pitchFamily="34" charset="-122"/>
                </a:rPr>
                <a:t>Wi-Fi</a:t>
              </a:r>
            </a:p>
            <a:p>
              <a:pPr eaLnBrk="1" hangingPunct="1">
                <a:spcBef>
                  <a:spcPct val="50000"/>
                </a:spcBef>
                <a:buSzTx/>
                <a:buFontTx/>
                <a:buNone/>
              </a:pPr>
              <a:r>
                <a:rPr lang="en-US" altLang="zh-CN" dirty="0" smtClean="0">
                  <a:solidFill>
                    <a:srgbClr val="000066"/>
                  </a:solidFill>
                  <a:latin typeface="微软雅黑" panose="020B0503020204020204" pitchFamily="34" charset="-122"/>
                  <a:ea typeface="微软雅黑" panose="020B0503020204020204" pitchFamily="34" charset="-122"/>
                </a:rPr>
                <a:t>ZigBee</a:t>
              </a:r>
            </a:p>
            <a:p>
              <a:pPr eaLnBrk="1" hangingPunct="1">
                <a:spcBef>
                  <a:spcPct val="50000"/>
                </a:spcBef>
                <a:buSzTx/>
                <a:buFontTx/>
                <a:buNone/>
              </a:pPr>
              <a:r>
                <a:rPr lang="zh-CN" altLang="en-US" dirty="0">
                  <a:solidFill>
                    <a:srgbClr val="000066"/>
                  </a:solidFill>
                  <a:latin typeface="微软雅黑" panose="020B0503020204020204" pitchFamily="34" charset="-122"/>
                  <a:ea typeface="微软雅黑" panose="020B0503020204020204" pitchFamily="34" charset="-122"/>
                </a:rPr>
                <a:t>可见光通信</a:t>
              </a:r>
            </a:p>
            <a:p>
              <a:pPr eaLnBrk="1" hangingPunct="1">
                <a:spcBef>
                  <a:spcPct val="50000"/>
                </a:spcBef>
                <a:buSzTx/>
                <a:buFontTx/>
                <a:buNone/>
              </a:pPr>
              <a:endParaRPr lang="zh-CN" altLang="en-US" sz="2000" b="1" dirty="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endParaRPr lang="zh-CN" altLang="en-US" sz="2000" b="1" dirty="0">
                <a:solidFill>
                  <a:srgbClr val="000066"/>
                </a:solidFill>
                <a:latin typeface="宋体" panose="02010600030101010101" pitchFamily="2" charset="-122"/>
                <a:ea typeface="宋体" panose="02010600030101010101" pitchFamily="2" charset="-122"/>
              </a:endParaRPr>
            </a:p>
          </p:txBody>
        </p:sp>
        <p:sp>
          <p:nvSpPr>
            <p:cNvPr id="6" name="AutoShape 9"/>
            <p:cNvSpPr>
              <a:spLocks/>
            </p:cNvSpPr>
            <p:nvPr/>
          </p:nvSpPr>
          <p:spPr bwMode="auto">
            <a:xfrm>
              <a:off x="1831" y="2011"/>
              <a:ext cx="120" cy="788"/>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3"/>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4"/>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7"/>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7"/>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sp>
        <p:nvSpPr>
          <p:cNvPr id="7" name="TextBox 6"/>
          <p:cNvSpPr txBox="1"/>
          <p:nvPr/>
        </p:nvSpPr>
        <p:spPr>
          <a:xfrm>
            <a:off x="1173950" y="3886188"/>
            <a:ext cx="6522168" cy="203132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dirty="0"/>
              <a:t>WLAN </a:t>
            </a:r>
            <a:r>
              <a:rPr lang="zh-CN" altLang="en-US" dirty="0"/>
              <a:t>和 </a:t>
            </a:r>
            <a:r>
              <a:rPr lang="en-US" altLang="zh-CN" dirty="0"/>
              <a:t>Wi-Fi </a:t>
            </a:r>
            <a:r>
              <a:rPr lang="zh-CN" altLang="en-US" dirty="0" smtClean="0"/>
              <a:t>二者</a:t>
            </a:r>
            <a:r>
              <a:rPr lang="zh-CN" altLang="en-US" dirty="0"/>
              <a:t>的区别是：</a:t>
            </a:r>
          </a:p>
          <a:p>
            <a:r>
              <a:rPr lang="zh-CN" altLang="en-US" dirty="0"/>
              <a:t>① </a:t>
            </a:r>
            <a:r>
              <a:rPr lang="en-US" altLang="zh-CN" dirty="0"/>
              <a:t>Wi-Fi </a:t>
            </a:r>
            <a:r>
              <a:rPr lang="zh-CN" altLang="en-US" dirty="0"/>
              <a:t>包含于 </a:t>
            </a:r>
            <a:r>
              <a:rPr lang="en-US" altLang="zh-CN" dirty="0"/>
              <a:t>WLAN </a:t>
            </a:r>
            <a:r>
              <a:rPr lang="zh-CN" altLang="en-US" dirty="0"/>
              <a:t>中。事实上，</a:t>
            </a:r>
            <a:r>
              <a:rPr lang="en-US" altLang="zh-CN" dirty="0"/>
              <a:t>Wi-Fi </a:t>
            </a:r>
            <a:r>
              <a:rPr lang="zh-CN" altLang="en-US" dirty="0"/>
              <a:t>就是 </a:t>
            </a:r>
            <a:r>
              <a:rPr lang="en-US" altLang="zh-CN" dirty="0"/>
              <a:t>WLANA</a:t>
            </a:r>
            <a:r>
              <a:rPr lang="zh-CN" altLang="en-US" dirty="0"/>
              <a:t>（ 无线局域网联盟）的一个商标</a:t>
            </a:r>
            <a:r>
              <a:rPr lang="zh-CN" altLang="en-US" dirty="0" smtClean="0"/>
              <a:t>。因为 </a:t>
            </a:r>
            <a:r>
              <a:rPr lang="en-US" altLang="zh-CN" dirty="0"/>
              <a:t>Wi-Fi </a:t>
            </a:r>
            <a:r>
              <a:rPr lang="zh-CN" altLang="en-US" dirty="0"/>
              <a:t>主要采用 </a:t>
            </a:r>
            <a:r>
              <a:rPr lang="en-US" altLang="zh-CN" dirty="0"/>
              <a:t>IEEE </a:t>
            </a:r>
            <a:r>
              <a:rPr lang="en-US" altLang="zh-CN" dirty="0" smtClean="0"/>
              <a:t>02.11b </a:t>
            </a:r>
            <a:r>
              <a:rPr lang="zh-CN" altLang="en-US" dirty="0"/>
              <a:t>协议，因此人们逐渐习惯用 </a:t>
            </a:r>
            <a:r>
              <a:rPr lang="en-US" altLang="zh-CN" dirty="0"/>
              <a:t>Wi-Fi </a:t>
            </a:r>
            <a:r>
              <a:rPr lang="zh-CN" altLang="en-US" dirty="0"/>
              <a:t>来称呼 </a:t>
            </a:r>
            <a:r>
              <a:rPr lang="en-US" altLang="zh-CN" dirty="0"/>
              <a:t>IEEE 802.11b </a:t>
            </a:r>
            <a:r>
              <a:rPr lang="zh-CN" altLang="en-US" dirty="0"/>
              <a:t>协议</a:t>
            </a:r>
            <a:r>
              <a:rPr lang="zh-CN" altLang="en-US" dirty="0" smtClean="0"/>
              <a:t>。从</a:t>
            </a:r>
            <a:r>
              <a:rPr lang="zh-CN" altLang="en-US" dirty="0"/>
              <a:t>包含关系来说，</a:t>
            </a:r>
            <a:r>
              <a:rPr lang="en-US" altLang="zh-CN" dirty="0"/>
              <a:t>Wi-Fi </a:t>
            </a:r>
            <a:r>
              <a:rPr lang="zh-CN" altLang="en-US" dirty="0"/>
              <a:t>是 </a:t>
            </a:r>
            <a:r>
              <a:rPr lang="en-US" altLang="zh-CN" dirty="0"/>
              <a:t>WLAN </a:t>
            </a:r>
            <a:r>
              <a:rPr lang="zh-CN" altLang="en-US" dirty="0"/>
              <a:t>的一个标准，</a:t>
            </a:r>
            <a:r>
              <a:rPr lang="en-US" altLang="zh-CN" dirty="0"/>
              <a:t>Wi-Fi </a:t>
            </a:r>
            <a:r>
              <a:rPr lang="zh-CN" altLang="en-US" dirty="0"/>
              <a:t>包含</a:t>
            </a:r>
            <a:r>
              <a:rPr lang="zh-CN" altLang="en-US" dirty="0" smtClean="0"/>
              <a:t>于</a:t>
            </a:r>
            <a:r>
              <a:rPr lang="en-US" altLang="zh-CN" dirty="0" smtClean="0"/>
              <a:t>WLAN </a:t>
            </a:r>
            <a:r>
              <a:rPr lang="zh-CN" altLang="en-US" dirty="0"/>
              <a:t>中，属于采用 </a:t>
            </a:r>
            <a:r>
              <a:rPr lang="en-US" altLang="zh-CN" dirty="0"/>
              <a:t>WLAN </a:t>
            </a:r>
            <a:r>
              <a:rPr lang="zh-CN" altLang="en-US" dirty="0" smtClean="0"/>
              <a:t>协议的</a:t>
            </a:r>
            <a:r>
              <a:rPr lang="zh-CN" altLang="en-US" dirty="0"/>
              <a:t>一项新技术。</a:t>
            </a:r>
          </a:p>
          <a:p>
            <a:endParaRPr lang="zh-CN" altLang="en-US" dirty="0"/>
          </a:p>
        </p:txBody>
      </p:sp>
      <p:sp>
        <p:nvSpPr>
          <p:cNvPr id="8" name="TextBox 7"/>
          <p:cNvSpPr txBox="1"/>
          <p:nvPr/>
        </p:nvSpPr>
        <p:spPr>
          <a:xfrm>
            <a:off x="1150111" y="3886187"/>
            <a:ext cx="6522168" cy="230832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t>② 覆盖的无线信号范围不同</a:t>
            </a:r>
            <a:r>
              <a:rPr lang="zh-CN" altLang="en-US" dirty="0" smtClean="0"/>
              <a:t>。</a:t>
            </a:r>
            <a:endParaRPr lang="en-US" altLang="zh-CN" dirty="0" smtClean="0"/>
          </a:p>
          <a:p>
            <a:r>
              <a:rPr lang="en-US" altLang="zh-CN" dirty="0" smtClean="0"/>
              <a:t>Wi-Fi </a:t>
            </a:r>
            <a:r>
              <a:rPr lang="zh-CN" altLang="en-US" dirty="0"/>
              <a:t>的最大优点就是传输速度较高，可以达到 </a:t>
            </a:r>
            <a:r>
              <a:rPr lang="en-US" altLang="zh-CN" dirty="0"/>
              <a:t>11 Mb/s</a:t>
            </a:r>
            <a:r>
              <a:rPr lang="zh-CN" altLang="en-US" dirty="0"/>
              <a:t>，</a:t>
            </a:r>
            <a:r>
              <a:rPr lang="zh-CN" altLang="en-US" dirty="0" smtClean="0"/>
              <a:t>另外</a:t>
            </a:r>
            <a:r>
              <a:rPr lang="zh-CN" altLang="en-US" dirty="0"/>
              <a:t>它的有效距离也很长，同时也与已有的各种 </a:t>
            </a:r>
            <a:r>
              <a:rPr lang="en-US" altLang="zh-CN" dirty="0"/>
              <a:t>IEEE </a:t>
            </a:r>
            <a:r>
              <a:rPr lang="en-US" altLang="zh-CN" dirty="0" smtClean="0"/>
              <a:t>802.11DSSS </a:t>
            </a:r>
            <a:r>
              <a:rPr lang="zh-CN" altLang="en-US" dirty="0"/>
              <a:t>设备兼容。</a:t>
            </a:r>
            <a:r>
              <a:rPr lang="en-US" altLang="zh-CN" dirty="0"/>
              <a:t>Wi-Fi </a:t>
            </a:r>
            <a:r>
              <a:rPr lang="zh-CN" altLang="en-US" dirty="0"/>
              <a:t>的覆盖</a:t>
            </a:r>
            <a:r>
              <a:rPr lang="zh-CN" altLang="en-US" dirty="0" smtClean="0"/>
              <a:t>范围半径</a:t>
            </a:r>
            <a:r>
              <a:rPr lang="zh-CN" altLang="en-US" dirty="0"/>
              <a:t>可达 </a:t>
            </a:r>
            <a:r>
              <a:rPr lang="en-US" altLang="zh-CN" dirty="0"/>
              <a:t>90 m</a:t>
            </a:r>
            <a:r>
              <a:rPr lang="zh-CN" altLang="en-US" dirty="0"/>
              <a:t>。随着 </a:t>
            </a:r>
            <a:r>
              <a:rPr lang="en-US" altLang="zh-CN" dirty="0"/>
              <a:t>Wi-Fi </a:t>
            </a:r>
            <a:r>
              <a:rPr lang="zh-CN" altLang="en-US" dirty="0"/>
              <a:t>技术的发展，</a:t>
            </a:r>
            <a:r>
              <a:rPr lang="en-US" altLang="zh-CN" dirty="0"/>
              <a:t>Wi-Fi </a:t>
            </a:r>
            <a:r>
              <a:rPr lang="zh-CN" altLang="en-US" dirty="0"/>
              <a:t>信号未来覆盖的范围将更宽。</a:t>
            </a:r>
            <a:r>
              <a:rPr lang="en-US" altLang="zh-CN" dirty="0"/>
              <a:t>WLAN </a:t>
            </a:r>
            <a:r>
              <a:rPr lang="zh-CN" altLang="en-US" dirty="0"/>
              <a:t>无线上网</a:t>
            </a:r>
          </a:p>
          <a:p>
            <a:r>
              <a:rPr lang="zh-CN" altLang="en-US" dirty="0"/>
              <a:t>覆盖范围更宽，而 </a:t>
            </a:r>
            <a:r>
              <a:rPr lang="en-US" altLang="zh-CN" dirty="0"/>
              <a:t>Wi-Fi </a:t>
            </a:r>
            <a:r>
              <a:rPr lang="zh-CN" altLang="en-US" dirty="0"/>
              <a:t>无线上网比较适合智能手机、平板电脑等智能小型数码产品。</a:t>
            </a:r>
          </a:p>
          <a:p>
            <a:endParaRPr lang="zh-CN" altLang="en-US" dirty="0"/>
          </a:p>
        </p:txBody>
      </p:sp>
      <p:cxnSp>
        <p:nvCxnSpPr>
          <p:cNvPr id="10" name="直接连接符 9"/>
          <p:cNvCxnSpPr/>
          <p:nvPr/>
        </p:nvCxnSpPr>
        <p:spPr bwMode="auto">
          <a:xfrm>
            <a:off x="1470190" y="2209832"/>
            <a:ext cx="2339830"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150111" y="3938562"/>
            <a:ext cx="6522168"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dirty="0" smtClean="0"/>
              <a:t>.ZigBee </a:t>
            </a:r>
            <a:r>
              <a:rPr lang="zh-CN" altLang="en-US" dirty="0"/>
              <a:t>是</a:t>
            </a:r>
            <a:r>
              <a:rPr lang="zh-CN" altLang="en-US" dirty="0" smtClean="0"/>
              <a:t>基于</a:t>
            </a:r>
            <a:r>
              <a:rPr lang="en-US" altLang="zh-CN" dirty="0" smtClean="0"/>
              <a:t>IEEE802.15.4 </a:t>
            </a:r>
            <a:r>
              <a:rPr lang="zh-CN" altLang="en-US" dirty="0"/>
              <a:t>标准的低功耗局域网协议</a:t>
            </a:r>
            <a:r>
              <a:rPr lang="zh-CN" altLang="en-US" dirty="0" smtClean="0"/>
              <a:t>，</a:t>
            </a:r>
            <a:r>
              <a:rPr lang="zh-CN" altLang="en-US" dirty="0"/>
              <a:t>名称来源于蜜蜂的八字</a:t>
            </a:r>
            <a:r>
              <a:rPr lang="zh-CN" altLang="en-US" dirty="0" smtClean="0"/>
              <a:t>舞。用于</a:t>
            </a:r>
            <a:r>
              <a:rPr lang="zh-CN" altLang="en-US" dirty="0"/>
              <a:t>实现类似于蜂群通信的低功耗、低复杂度、低速率、自组织的短距无线通信网络，为个人或者家庭范围内不同设备之间的低速互连提供统一标 </a:t>
            </a:r>
            <a:r>
              <a:rPr lang="zh-CN" altLang="en-US" dirty="0" smtClean="0"/>
              <a:t>准。</a:t>
            </a:r>
            <a:endParaRPr lang="zh-CN" altLang="en-US" dirty="0"/>
          </a:p>
        </p:txBody>
      </p:sp>
      <p:cxnSp>
        <p:nvCxnSpPr>
          <p:cNvPr id="12" name="直接连接符 11"/>
          <p:cNvCxnSpPr/>
          <p:nvPr/>
        </p:nvCxnSpPr>
        <p:spPr bwMode="auto">
          <a:xfrm>
            <a:off x="1470190" y="2819416"/>
            <a:ext cx="1169915"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202543" y="3939981"/>
            <a:ext cx="6522168" cy="203132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t>可见光通信</a:t>
            </a:r>
            <a:r>
              <a:rPr lang="zh-CN" altLang="en-US" dirty="0" smtClean="0"/>
              <a:t>是一</a:t>
            </a:r>
            <a:r>
              <a:rPr lang="zh-CN" altLang="en-US" dirty="0"/>
              <a:t>种</a:t>
            </a:r>
            <a:r>
              <a:rPr lang="zh-CN" altLang="en-US" dirty="0" smtClean="0"/>
              <a:t>利用可见光</a:t>
            </a:r>
            <a:r>
              <a:rPr lang="zh-CN" altLang="en-US" dirty="0"/>
              <a:t>波谱（如灯泡发出的光）进行数据传输的全新无线传输技术。由于 </a:t>
            </a:r>
            <a:r>
              <a:rPr lang="en-US" altLang="zh-CN" dirty="0"/>
              <a:t>LED </a:t>
            </a:r>
            <a:r>
              <a:rPr lang="zh-CN" altLang="en-US" dirty="0"/>
              <a:t>灯具有高速电</a:t>
            </a:r>
            <a:r>
              <a:rPr lang="zh-CN" altLang="en-US" dirty="0" smtClean="0"/>
              <a:t>调制</a:t>
            </a:r>
            <a:r>
              <a:rPr lang="zh-CN" altLang="en-US" dirty="0"/>
              <a:t>性能，可通过高速明暗闪烁信号传输信息（例如 </a:t>
            </a:r>
            <a:r>
              <a:rPr lang="en-US" altLang="zh-CN" dirty="0"/>
              <a:t>LED </a:t>
            </a:r>
            <a:r>
              <a:rPr lang="zh-CN" altLang="en-US" dirty="0"/>
              <a:t>灯开表示 </a:t>
            </a:r>
            <a:r>
              <a:rPr lang="en-US" altLang="zh-CN" dirty="0"/>
              <a:t>1</a:t>
            </a:r>
            <a:r>
              <a:rPr lang="zh-CN" altLang="en-US" dirty="0"/>
              <a:t>，关表示 </a:t>
            </a:r>
            <a:r>
              <a:rPr lang="en-US" altLang="zh-CN" dirty="0"/>
              <a:t>0</a:t>
            </a:r>
            <a:r>
              <a:rPr lang="zh-CN" altLang="en-US" dirty="0"/>
              <a:t>），这些闪烁肉眼</a:t>
            </a:r>
            <a:r>
              <a:rPr lang="zh-CN" altLang="en-US" dirty="0" smtClean="0"/>
              <a:t>不可见</a:t>
            </a:r>
            <a:r>
              <a:rPr lang="zh-CN" altLang="en-US" dirty="0"/>
              <a:t>，但是却能被电子接收器或移动设备读取，这些设备甚至可以把信号回传至信号收发器。这</a:t>
            </a:r>
          </a:p>
          <a:p>
            <a:r>
              <a:rPr lang="zh-CN" altLang="en-US" dirty="0"/>
              <a:t>就是 </a:t>
            </a:r>
            <a:r>
              <a:rPr lang="en-US" altLang="zh-CN" dirty="0"/>
              <a:t>LED </a:t>
            </a:r>
            <a:r>
              <a:rPr lang="zh-CN" altLang="en-US" dirty="0"/>
              <a:t>灯能够在正常照明显示的同时，作为通信光源实现可见光高速通信的基本原理。</a:t>
            </a:r>
          </a:p>
        </p:txBody>
      </p:sp>
      <p:cxnSp>
        <p:nvCxnSpPr>
          <p:cNvPr id="15" name="直接连接符 14"/>
          <p:cNvCxnSpPr/>
          <p:nvPr/>
        </p:nvCxnSpPr>
        <p:spPr bwMode="auto">
          <a:xfrm>
            <a:off x="1470190" y="3286066"/>
            <a:ext cx="1634429"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2911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500"/>
                            </p:stCondLst>
                            <p:childTnLst>
                              <p:par>
                                <p:cTn id="32" presetID="10" presetClass="exit" presetSubtype="0" fill="hold" nodeType="after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22" presetClass="entr" presetSubtype="4"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2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par>
                          <p:cTn id="65" fill="hold">
                            <p:stCondLst>
                              <p:cond delay="500"/>
                            </p:stCondLst>
                            <p:childTnLst>
                              <p:par>
                                <p:cTn id="66" presetID="10" presetClass="exit" presetSubtype="0" fill="hold" nodeType="afterEffect">
                                  <p:stCondLst>
                                    <p:cond delay="0"/>
                                  </p:stCondLst>
                                  <p:childTnLst>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P spid="14" grpId="0" animBg="1"/>
      <p:bldP spid="1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704" y="1066862"/>
            <a:ext cx="8229600" cy="1155694"/>
          </a:xfrm>
        </p:spPr>
        <p:txBody>
          <a:bodyPr/>
          <a:lstStyle/>
          <a:p>
            <a:r>
              <a:rPr lang="en-US" altLang="zh-CN" sz="4800" dirty="0" smtClean="0">
                <a:solidFill>
                  <a:srgbClr val="0070C0"/>
                </a:solidFill>
                <a:latin typeface="楷体" panose="02010609060101010101" pitchFamily="49" charset="-122"/>
                <a:ea typeface="楷体" panose="02010609060101010101" pitchFamily="49" charset="-122"/>
              </a:rPr>
              <a:t>6.5</a:t>
            </a:r>
            <a:r>
              <a:rPr lang="en-US" altLang="zh-CN" sz="4800" dirty="0">
                <a:solidFill>
                  <a:srgbClr val="0070C0"/>
                </a:solidFill>
                <a:latin typeface="楷体" panose="02010609060101010101" pitchFamily="49" charset="-122"/>
                <a:ea typeface="楷体" panose="02010609060101010101" pitchFamily="49" charset="-122"/>
              </a:rPr>
              <a:t>.</a:t>
            </a:r>
            <a:r>
              <a:rPr lang="zh-CN" altLang="en-US" sz="4800" dirty="0" smtClean="0">
                <a:solidFill>
                  <a:srgbClr val="0070C0"/>
                </a:solidFill>
                <a:latin typeface="楷体" panose="02010609060101010101" pitchFamily="49" charset="-122"/>
                <a:ea typeface="楷体" panose="02010609060101010101" pitchFamily="49" charset="-122"/>
              </a:rPr>
              <a:t>互联网</a:t>
            </a:r>
            <a:r>
              <a:rPr lang="zh-CN" altLang="en-US" sz="4800" dirty="0">
                <a:solidFill>
                  <a:srgbClr val="0070C0"/>
                </a:solidFill>
                <a:latin typeface="楷体" panose="02010609060101010101" pitchFamily="49" charset="-122"/>
                <a:ea typeface="楷体" panose="02010609060101010101" pitchFamily="49" charset="-122"/>
              </a:rPr>
              <a:t>应用</a:t>
            </a:r>
          </a:p>
        </p:txBody>
      </p:sp>
      <p:sp>
        <p:nvSpPr>
          <p:cNvPr id="6147" name="Rectangle 3"/>
          <p:cNvSpPr>
            <a:spLocks noGrp="1" noChangeArrowheads="1"/>
          </p:cNvSpPr>
          <p:nvPr>
            <p:ph type="body" sz="half" idx="1"/>
          </p:nvPr>
        </p:nvSpPr>
        <p:spPr>
          <a:xfrm>
            <a:off x="1066892" y="2514624"/>
            <a:ext cx="7378700" cy="2971722"/>
          </a:xfrm>
        </p:spPr>
        <p:txBody>
          <a:bodyPr/>
          <a:lstStyle/>
          <a:p>
            <a:pPr>
              <a:buSzPct val="90000"/>
            </a:pPr>
            <a:r>
              <a:rPr lang="en-US" altLang="zh-CN" sz="3600" b="1" dirty="0">
                <a:latin typeface="黑体" panose="02010609060101010101" pitchFamily="49" charset="-122"/>
                <a:ea typeface="黑体" panose="02010609060101010101" pitchFamily="49" charset="-122"/>
              </a:rPr>
              <a:t>1</a:t>
            </a:r>
            <a:r>
              <a:rPr lang="en-US" altLang="zh-CN" sz="3600" b="1" dirty="0" smtClean="0">
                <a:latin typeface="黑体" panose="02010609060101010101" pitchFamily="49" charset="-122"/>
                <a:ea typeface="黑体" panose="02010609060101010101" pitchFamily="49" charset="-122"/>
              </a:rPr>
              <a:t>.</a:t>
            </a:r>
            <a:r>
              <a:rPr lang="zh-CN" altLang="en-US" sz="3600" b="1" dirty="0" smtClean="0">
                <a:latin typeface="黑体" panose="02010609060101010101" pitchFamily="49" charset="-122"/>
                <a:ea typeface="黑体" panose="02010609060101010101" pitchFamily="49" charset="-122"/>
              </a:rPr>
              <a:t>计算机网络</a:t>
            </a:r>
            <a:r>
              <a:rPr lang="zh-CN" altLang="en-US" sz="3600" b="1" dirty="0">
                <a:latin typeface="黑体" panose="02010609060101010101" pitchFamily="49" charset="-122"/>
                <a:ea typeface="黑体" panose="02010609060101010101" pitchFamily="49" charset="-122"/>
              </a:rPr>
              <a:t>在我国的发展</a:t>
            </a:r>
          </a:p>
          <a:p>
            <a:pPr>
              <a:buSzPct val="90000"/>
            </a:pPr>
            <a:r>
              <a:rPr lang="en-US" altLang="zh-CN" sz="3600" b="1" dirty="0" smtClean="0">
                <a:latin typeface="黑体" panose="02010609060101010101" pitchFamily="49" charset="-122"/>
                <a:ea typeface="黑体" panose="02010609060101010101" pitchFamily="49" charset="-122"/>
              </a:rPr>
              <a:t>2.</a:t>
            </a:r>
            <a:r>
              <a:rPr lang="zh-CN" altLang="en-US" sz="3600" b="1" dirty="0" smtClean="0">
                <a:latin typeface="黑体" panose="02010609060101010101" pitchFamily="49" charset="-122"/>
                <a:ea typeface="黑体" panose="02010609060101010101" pitchFamily="49" charset="-122"/>
              </a:rPr>
              <a:t>“</a:t>
            </a:r>
            <a:r>
              <a:rPr lang="en-US" altLang="zh-CN" sz="3600" b="1" dirty="0" smtClean="0">
                <a:latin typeface="黑体" panose="02010609060101010101" pitchFamily="49" charset="-122"/>
                <a:ea typeface="黑体" panose="02010609060101010101" pitchFamily="49" charset="-122"/>
              </a:rPr>
              <a:t>+</a:t>
            </a:r>
            <a:r>
              <a:rPr lang="zh-CN" altLang="en-US" sz="3600" b="1" dirty="0" smtClean="0">
                <a:latin typeface="黑体" panose="02010609060101010101" pitchFamily="49" charset="-122"/>
                <a:ea typeface="黑体" panose="02010609060101010101" pitchFamily="49" charset="-122"/>
              </a:rPr>
              <a:t>互联网</a:t>
            </a:r>
            <a:r>
              <a:rPr lang="zh-CN" altLang="en-US" sz="3600" b="1" dirty="0">
                <a:latin typeface="黑体" panose="02010609060101010101" pitchFamily="49" charset="-122"/>
                <a:ea typeface="黑体" panose="02010609060101010101" pitchFamily="49" charset="-122"/>
              </a:rPr>
              <a:t>”</a:t>
            </a:r>
            <a:r>
              <a:rPr lang="zh-CN" altLang="en-US" sz="3600" b="1" dirty="0" smtClean="0">
                <a:latin typeface="黑体" panose="02010609060101010101" pitchFamily="49" charset="-122"/>
                <a:ea typeface="黑体" panose="02010609060101010101" pitchFamily="49" charset="-122"/>
              </a:rPr>
              <a:t>和“互联网</a:t>
            </a:r>
            <a:r>
              <a:rPr lang="en-US" altLang="zh-CN" sz="3600" b="1" dirty="0" smtClean="0">
                <a:latin typeface="黑体" panose="02010609060101010101" pitchFamily="49" charset="-122"/>
                <a:ea typeface="黑体" panose="02010609060101010101" pitchFamily="49" charset="-122"/>
              </a:rPr>
              <a:t>+”</a:t>
            </a:r>
          </a:p>
          <a:p>
            <a:pPr>
              <a:buSzPct val="90000"/>
            </a:pPr>
            <a:r>
              <a:rPr lang="en-US" altLang="zh-CN" sz="3600" b="1" dirty="0" smtClean="0">
                <a:latin typeface="黑体" panose="02010609060101010101" pitchFamily="49" charset="-122"/>
                <a:ea typeface="黑体" panose="02010609060101010101" pitchFamily="49" charset="-122"/>
              </a:rPr>
              <a:t>3.</a:t>
            </a:r>
            <a:r>
              <a:rPr lang="zh-CN" altLang="en-US" sz="3600" b="1" dirty="0">
                <a:latin typeface="黑体" panose="02010609060101010101" pitchFamily="49" charset="-122"/>
                <a:ea typeface="黑体" panose="02010609060101010101" pitchFamily="49" charset="-122"/>
              </a:rPr>
              <a:t>无限资源库的发掘和利用：搜索引擎</a:t>
            </a:r>
          </a:p>
          <a:p>
            <a:pPr>
              <a:buSzPct val="90000"/>
            </a:pPr>
            <a:endParaRPr lang="zh-CN" altLang="en-US" sz="3600" b="1" dirty="0">
              <a:latin typeface="黑体" panose="02010609060101010101" pitchFamily="49" charset="-122"/>
              <a:ea typeface="黑体" panose="02010609060101010101" pitchFamily="49" charset="-122"/>
            </a:endParaRPr>
          </a:p>
          <a:p>
            <a:pPr>
              <a:buSzPct val="90000"/>
            </a:pPr>
            <a:endParaRPr lang="zh-CN" altLang="en-US" sz="3600" b="1" dirty="0">
              <a:latin typeface="黑体" panose="02010609060101010101" pitchFamily="49" charset="-122"/>
              <a:ea typeface="黑体" panose="02010609060101010101" pitchFamily="49" charset="-122"/>
            </a:endParaRPr>
          </a:p>
          <a:p>
            <a:pPr>
              <a:buSzPct val="90000"/>
            </a:pPr>
            <a:endParaRPr lang="en-US" altLang="zh-CN" sz="3600" b="1" dirty="0">
              <a:latin typeface="黑体" panose="02010609060101010101" pitchFamily="49" charset="-122"/>
              <a:ea typeface="黑体" panose="02010609060101010101" pitchFamily="49" charset="-122"/>
            </a:endParaRPr>
          </a:p>
          <a:p>
            <a:pPr lvl="1"/>
            <a:endParaRPr lang="en-US" altLang="zh-CN" sz="1600" dirty="0" smtClean="0">
              <a:ea typeface="宋体" panose="02010600030101010101" pitchFamily="2" charset="-122"/>
            </a:endParaRPr>
          </a:p>
        </p:txBody>
      </p:sp>
    </p:spTree>
    <p:extLst>
      <p:ext uri="{BB962C8B-B14F-4D97-AF65-F5344CB8AC3E}">
        <p14:creationId xmlns:p14="http://schemas.microsoft.com/office/powerpoint/2010/main" val="31553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wipe(left)">
                                      <p:cBhvr>
                                        <p:cTn id="10" dur="500"/>
                                        <p:tgtEl>
                                          <p:spTgt spid="614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wipe(left)">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912" y="457278"/>
            <a:ext cx="8229600" cy="927100"/>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6.5.1</a:t>
            </a:r>
            <a:r>
              <a:rPr lang="zh-CN" altLang="en-US" sz="3600" dirty="0" smtClean="0">
                <a:solidFill>
                  <a:schemeClr val="tx1"/>
                </a:solidFill>
                <a:latin typeface="黑体" panose="02010609060101010101" pitchFamily="49" charset="-122"/>
                <a:ea typeface="黑体" panose="02010609060101010101" pitchFamily="49" charset="-122"/>
              </a:rPr>
              <a:t>计算机网络</a:t>
            </a:r>
            <a:r>
              <a:rPr lang="zh-CN" altLang="en-US" sz="3600" dirty="0">
                <a:solidFill>
                  <a:schemeClr val="tx1"/>
                </a:solidFill>
                <a:latin typeface="黑体" panose="02010609060101010101" pitchFamily="49" charset="-122"/>
                <a:ea typeface="黑体" panose="02010609060101010101" pitchFamily="49" charset="-122"/>
              </a:rPr>
              <a:t>在我国的发展</a:t>
            </a:r>
            <a:br>
              <a:rPr lang="zh-CN" altLang="en-US" sz="3600" dirty="0">
                <a:solidFill>
                  <a:schemeClr val="tx1"/>
                </a:solidFill>
                <a:latin typeface="黑体" panose="02010609060101010101" pitchFamily="49" charset="-122"/>
                <a:ea typeface="黑体" panose="02010609060101010101" pitchFamily="49" charset="-122"/>
              </a:rPr>
            </a:b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308" y="1066862"/>
            <a:ext cx="8229600" cy="5562454"/>
          </a:xfrm>
        </p:spPr>
        <p:txBody>
          <a:bodyPr/>
          <a:lstStyle/>
          <a:p>
            <a:r>
              <a:rPr lang="en-US" altLang="zh-CN" sz="2000" dirty="0">
                <a:latin typeface="微软雅黑" panose="020B0503020204020204" pitchFamily="34" charset="-122"/>
                <a:ea typeface="微软雅黑" panose="020B0503020204020204" pitchFamily="34" charset="-122"/>
              </a:rPr>
              <a:t>1994 </a:t>
            </a:r>
            <a:r>
              <a:rPr lang="zh-CN" altLang="en-US" sz="2000" dirty="0">
                <a:latin typeface="微软雅黑" panose="020B0503020204020204" pitchFamily="34" charset="-122"/>
                <a:ea typeface="微软雅黑" panose="020B0503020204020204" pitchFamily="34" charset="-122"/>
              </a:rPr>
              <a:t>年 </a:t>
            </a:r>
            <a:r>
              <a:rPr lang="en-US" altLang="zh-CN" sz="2000" dirty="0">
                <a:latin typeface="微软雅黑" panose="020B0503020204020204" pitchFamily="34" charset="-122"/>
                <a:ea typeface="微软雅黑" panose="020B0503020204020204" pitchFamily="34" charset="-122"/>
              </a:rPr>
              <a:t>4 </a:t>
            </a:r>
            <a:r>
              <a:rPr lang="zh-CN" altLang="en-US" sz="2000" dirty="0">
                <a:latin typeface="微软雅黑" panose="020B0503020204020204" pitchFamily="34" charset="-122"/>
                <a:ea typeface="微软雅黑" panose="020B0503020204020204" pitchFamily="34" charset="-122"/>
              </a:rPr>
              <a:t>月 </a:t>
            </a:r>
            <a:r>
              <a:rPr lang="en-US" altLang="zh-CN" sz="2000" dirty="0">
                <a:latin typeface="微软雅黑" panose="020B0503020204020204" pitchFamily="34" charset="-122"/>
                <a:ea typeface="微软雅黑" panose="020B0503020204020204" pitchFamily="34" charset="-122"/>
              </a:rPr>
              <a:t>20 </a:t>
            </a:r>
            <a:r>
              <a:rPr lang="zh-CN" altLang="en-US" sz="2000" dirty="0">
                <a:latin typeface="微软雅黑" panose="020B0503020204020204" pitchFamily="34" charset="-122"/>
                <a:ea typeface="微软雅黑" panose="020B0503020204020204" pitchFamily="34" charset="-122"/>
              </a:rPr>
              <a:t>日</a:t>
            </a:r>
            <a:r>
              <a:rPr lang="zh-CN" altLang="en-US" sz="2000" dirty="0" smtClean="0">
                <a:latin typeface="微软雅黑" panose="020B0503020204020204" pitchFamily="34" charset="-122"/>
                <a:ea typeface="微软雅黑" panose="020B0503020204020204" pitchFamily="34" charset="-122"/>
              </a:rPr>
              <a:t>，我国</a:t>
            </a:r>
            <a:r>
              <a:rPr lang="zh-CN" altLang="en-US" sz="2000" dirty="0">
                <a:latin typeface="微软雅黑" panose="020B0503020204020204" pitchFamily="34" charset="-122"/>
                <a:ea typeface="微软雅黑" panose="020B0503020204020204" pitchFamily="34" charset="-122"/>
              </a:rPr>
              <a:t>被国际上正式承认</a:t>
            </a:r>
            <a:r>
              <a:rPr lang="zh-CN" altLang="en-US" sz="2000" dirty="0" smtClean="0">
                <a:latin typeface="微软雅黑" panose="020B0503020204020204" pitchFamily="34" charset="-122"/>
                <a:ea typeface="微软雅黑" panose="020B0503020204020204" pitchFamily="34" charset="-122"/>
              </a:rPr>
              <a:t>为接入</a:t>
            </a:r>
            <a:r>
              <a:rPr lang="zh-CN" altLang="en-US" sz="2000" dirty="0">
                <a:latin typeface="微软雅黑" panose="020B0503020204020204" pitchFamily="34" charset="-122"/>
                <a:ea typeface="微软雅黑" panose="020B0503020204020204" pitchFamily="34" charset="-122"/>
              </a:rPr>
              <a:t>因特网的国家</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9 </a:t>
            </a:r>
            <a:r>
              <a:rPr lang="zh-CN" altLang="en-US" sz="2000" dirty="0">
                <a:latin typeface="微软雅黑" panose="020B0503020204020204" pitchFamily="34" charset="-122"/>
                <a:ea typeface="微软雅黑" panose="020B0503020204020204" pitchFamily="34" charset="-122"/>
              </a:rPr>
              <a:t>个全国范围的公用</a:t>
            </a:r>
            <a:r>
              <a:rPr lang="zh-CN" altLang="en-US" sz="2000" dirty="0" smtClean="0">
                <a:latin typeface="微软雅黑" panose="020B0503020204020204" pitchFamily="34" charset="-122"/>
                <a:ea typeface="微软雅黑" panose="020B0503020204020204" pitchFamily="34" charset="-122"/>
              </a:rPr>
              <a:t>计算机网络：</a:t>
            </a:r>
            <a:endParaRPr lang="en-US" altLang="zh-CN" sz="2000" dirty="0" smtClean="0">
              <a:latin typeface="微软雅黑" panose="020B0503020204020204" pitchFamily="34" charset="-122"/>
              <a:ea typeface="微软雅黑" panose="020B0503020204020204" pitchFamily="34" charset="-122"/>
            </a:endParaRPr>
          </a:p>
          <a:p>
            <a:pPr lvl="1">
              <a:lnSpc>
                <a:spcPts val="3500"/>
              </a:lnSpc>
              <a:spcBef>
                <a:spcPts val="300"/>
              </a:spcBef>
            </a:pPr>
            <a:r>
              <a:rPr lang="en-US" altLang="zh-CN" sz="2000" dirty="0">
                <a:latin typeface="微软雅黑" panose="020B0503020204020204" pitchFamily="34" charset="-122"/>
                <a:ea typeface="微软雅黑" panose="020B0503020204020204" pitchFamily="34" charset="-122"/>
              </a:rPr>
              <a:t>① </a:t>
            </a:r>
            <a:r>
              <a:rPr lang="zh-CN" altLang="en-US" sz="2000" dirty="0">
                <a:latin typeface="微软雅黑" panose="020B0503020204020204" pitchFamily="34" charset="-122"/>
                <a:ea typeface="微软雅黑" panose="020B0503020204020204" pitchFamily="34" charset="-122"/>
              </a:rPr>
              <a:t>中国教育和科研计算机网</a:t>
            </a:r>
            <a:r>
              <a:rPr lang="en-US" altLang="zh-CN" sz="2000" dirty="0">
                <a:latin typeface="微软雅黑" panose="020B0503020204020204" pitchFamily="34" charset="-122"/>
                <a:ea typeface="微软雅黑" panose="020B0503020204020204" pitchFamily="34" charset="-122"/>
              </a:rPr>
              <a:t>CERNET</a:t>
            </a:r>
          </a:p>
          <a:p>
            <a:pPr lvl="1">
              <a:lnSpc>
                <a:spcPts val="3500"/>
              </a:lnSpc>
              <a:spcBef>
                <a:spcPts val="300"/>
              </a:spcBef>
            </a:pPr>
            <a:r>
              <a:rPr lang="en-US" altLang="zh-CN" sz="2000" dirty="0">
                <a:latin typeface="微软雅黑" panose="020B0503020204020204" pitchFamily="34" charset="-122"/>
                <a:ea typeface="微软雅黑" panose="020B0503020204020204" pitchFamily="34" charset="-122"/>
              </a:rPr>
              <a:t>② </a:t>
            </a:r>
            <a:r>
              <a:rPr lang="zh-CN" altLang="en-US" sz="2000" dirty="0">
                <a:latin typeface="微软雅黑" panose="020B0503020204020204" pitchFamily="34" charset="-122"/>
                <a:ea typeface="微软雅黑" panose="020B0503020204020204" pitchFamily="34" charset="-122"/>
              </a:rPr>
              <a:t>中国科学技术网</a:t>
            </a:r>
            <a:r>
              <a:rPr lang="en-US" altLang="zh-CN" sz="2000" dirty="0">
                <a:latin typeface="微软雅黑" panose="020B0503020204020204" pitchFamily="34" charset="-122"/>
                <a:ea typeface="微软雅黑" panose="020B0503020204020204" pitchFamily="34" charset="-122"/>
              </a:rPr>
              <a:t>CSTNET</a:t>
            </a:r>
          </a:p>
          <a:p>
            <a:pPr lvl="1">
              <a:lnSpc>
                <a:spcPts val="3500"/>
              </a:lnSpc>
              <a:spcBef>
                <a:spcPts val="300"/>
              </a:spcBef>
            </a:pPr>
            <a:r>
              <a:rPr lang="en-US" altLang="zh-CN" sz="2000" dirty="0">
                <a:latin typeface="微软雅黑" panose="020B0503020204020204" pitchFamily="34" charset="-122"/>
                <a:ea typeface="微软雅黑" panose="020B0503020204020204" pitchFamily="34" charset="-122"/>
              </a:rPr>
              <a:t>③ </a:t>
            </a:r>
            <a:r>
              <a:rPr lang="zh-CN" altLang="en-US" sz="2000" dirty="0">
                <a:latin typeface="微软雅黑" panose="020B0503020204020204" pitchFamily="34" charset="-122"/>
                <a:ea typeface="微软雅黑" panose="020B0503020204020204" pitchFamily="34" charset="-122"/>
              </a:rPr>
              <a:t>中国公用计算机互联网</a:t>
            </a:r>
            <a:r>
              <a:rPr lang="en-US" altLang="zh-CN" sz="2000" dirty="0">
                <a:latin typeface="微软雅黑" panose="020B0503020204020204" pitchFamily="34" charset="-122"/>
                <a:ea typeface="微软雅黑" panose="020B0503020204020204" pitchFamily="34" charset="-122"/>
              </a:rPr>
              <a:t>CHINANET</a:t>
            </a:r>
          </a:p>
          <a:p>
            <a:pPr lvl="1">
              <a:lnSpc>
                <a:spcPts val="3500"/>
              </a:lnSpc>
              <a:spcBef>
                <a:spcPts val="300"/>
              </a:spcBef>
            </a:pPr>
            <a:r>
              <a:rPr lang="en-US" altLang="zh-CN" sz="2000" dirty="0">
                <a:latin typeface="微软雅黑" panose="020B0503020204020204" pitchFamily="34" charset="-122"/>
                <a:ea typeface="微软雅黑" panose="020B0503020204020204" pitchFamily="34" charset="-122"/>
              </a:rPr>
              <a:t>④ </a:t>
            </a:r>
            <a:r>
              <a:rPr lang="zh-CN" altLang="en-US" sz="2000" dirty="0">
                <a:latin typeface="微软雅黑" panose="020B0503020204020204" pitchFamily="34" charset="-122"/>
                <a:ea typeface="微软雅黑" panose="020B0503020204020204" pitchFamily="34" charset="-122"/>
              </a:rPr>
              <a:t>中国联通互联网</a:t>
            </a:r>
            <a:r>
              <a:rPr lang="en-US" altLang="zh-CN" sz="2000" dirty="0">
                <a:latin typeface="微软雅黑" panose="020B0503020204020204" pitchFamily="34" charset="-122"/>
                <a:ea typeface="微软雅黑" panose="020B0503020204020204" pitchFamily="34" charset="-122"/>
              </a:rPr>
              <a:t>UNINET</a:t>
            </a:r>
          </a:p>
          <a:p>
            <a:pPr lvl="1">
              <a:lnSpc>
                <a:spcPts val="3500"/>
              </a:lnSpc>
              <a:spcBef>
                <a:spcPts val="300"/>
              </a:spcBef>
            </a:pPr>
            <a:r>
              <a:rPr lang="en-US" altLang="zh-CN" sz="2000" dirty="0">
                <a:latin typeface="微软雅黑" panose="020B0503020204020204" pitchFamily="34" charset="-122"/>
                <a:ea typeface="微软雅黑" panose="020B0503020204020204" pitchFamily="34" charset="-122"/>
              </a:rPr>
              <a:t>⑤ </a:t>
            </a:r>
            <a:r>
              <a:rPr lang="zh-CN" altLang="en-US" sz="2000" dirty="0">
                <a:latin typeface="微软雅黑" panose="020B0503020204020204" pitchFamily="34" charset="-122"/>
                <a:ea typeface="微软雅黑" panose="020B0503020204020204" pitchFamily="34" charset="-122"/>
              </a:rPr>
              <a:t>中国网通公用互联网</a:t>
            </a:r>
            <a:r>
              <a:rPr lang="en-US" altLang="zh-CN" sz="2000" dirty="0">
                <a:latin typeface="微软雅黑" panose="020B0503020204020204" pitchFamily="34" charset="-122"/>
                <a:ea typeface="微软雅黑" panose="020B0503020204020204" pitchFamily="34" charset="-122"/>
              </a:rPr>
              <a:t>CNCNET</a:t>
            </a:r>
          </a:p>
          <a:p>
            <a:pPr lvl="1">
              <a:lnSpc>
                <a:spcPts val="3500"/>
              </a:lnSpc>
              <a:spcBef>
                <a:spcPts val="300"/>
              </a:spcBef>
            </a:pPr>
            <a:r>
              <a:rPr lang="en-US" altLang="zh-CN" sz="2000" dirty="0">
                <a:latin typeface="微软雅黑" panose="020B0503020204020204" pitchFamily="34" charset="-122"/>
                <a:ea typeface="微软雅黑" panose="020B0503020204020204" pitchFamily="34" charset="-122"/>
              </a:rPr>
              <a:t>⑥ </a:t>
            </a:r>
            <a:r>
              <a:rPr lang="zh-CN" altLang="en-US" sz="2000" dirty="0">
                <a:latin typeface="微软雅黑" panose="020B0503020204020204" pitchFamily="34" charset="-122"/>
                <a:ea typeface="微软雅黑" panose="020B0503020204020204" pitchFamily="34" charset="-122"/>
              </a:rPr>
              <a:t>中国移动互联网</a:t>
            </a:r>
            <a:r>
              <a:rPr lang="en-US" altLang="zh-CN" sz="2000" dirty="0">
                <a:latin typeface="微软雅黑" panose="020B0503020204020204" pitchFamily="34" charset="-122"/>
                <a:ea typeface="微软雅黑" panose="020B0503020204020204" pitchFamily="34" charset="-122"/>
              </a:rPr>
              <a:t>CMNET</a:t>
            </a:r>
          </a:p>
          <a:p>
            <a:pPr lvl="1">
              <a:lnSpc>
                <a:spcPts val="3500"/>
              </a:lnSpc>
              <a:spcBef>
                <a:spcPts val="300"/>
              </a:spcBef>
            </a:pPr>
            <a:r>
              <a:rPr lang="en-US" altLang="zh-CN" sz="2000" dirty="0">
                <a:latin typeface="微软雅黑" panose="020B0503020204020204" pitchFamily="34" charset="-122"/>
                <a:ea typeface="微软雅黑" panose="020B0503020204020204" pitchFamily="34" charset="-122"/>
              </a:rPr>
              <a:t>⑦ </a:t>
            </a:r>
            <a:r>
              <a:rPr lang="zh-CN" altLang="en-US" sz="2000" dirty="0">
                <a:latin typeface="微软雅黑" panose="020B0503020204020204" pitchFamily="34" charset="-122"/>
                <a:ea typeface="微软雅黑" panose="020B0503020204020204" pitchFamily="34" charset="-122"/>
              </a:rPr>
              <a:t>中国国际经济贸易互联网</a:t>
            </a:r>
            <a:r>
              <a:rPr lang="en-US" altLang="zh-CN" sz="2000" dirty="0">
                <a:latin typeface="微软雅黑" panose="020B0503020204020204" pitchFamily="34" charset="-122"/>
                <a:ea typeface="微软雅黑" panose="020B0503020204020204" pitchFamily="34" charset="-122"/>
              </a:rPr>
              <a:t>CIETNET</a:t>
            </a:r>
          </a:p>
          <a:p>
            <a:pPr lvl="1">
              <a:lnSpc>
                <a:spcPts val="3500"/>
              </a:lnSpc>
              <a:spcBef>
                <a:spcPts val="300"/>
              </a:spcBef>
            </a:pPr>
            <a:r>
              <a:rPr lang="en-US" altLang="zh-CN" sz="2000" dirty="0">
                <a:latin typeface="微软雅黑" panose="020B0503020204020204" pitchFamily="34" charset="-122"/>
                <a:ea typeface="微软雅黑" panose="020B0503020204020204" pitchFamily="34" charset="-122"/>
              </a:rPr>
              <a:t>⑧ </a:t>
            </a:r>
            <a:r>
              <a:rPr lang="zh-CN" altLang="en-US" sz="2000" dirty="0">
                <a:latin typeface="微软雅黑" panose="020B0503020204020204" pitchFamily="34" charset="-122"/>
                <a:ea typeface="微软雅黑" panose="020B0503020204020204" pitchFamily="34" charset="-122"/>
              </a:rPr>
              <a:t>中国长城互联网</a:t>
            </a:r>
            <a:r>
              <a:rPr lang="en-US" altLang="zh-CN" sz="2000" dirty="0" smtClean="0">
                <a:latin typeface="微软雅黑" panose="020B0503020204020204" pitchFamily="34" charset="-122"/>
                <a:ea typeface="微软雅黑" panose="020B0503020204020204" pitchFamily="34" charset="-122"/>
              </a:rPr>
              <a:t>CGWNET</a:t>
            </a:r>
          </a:p>
          <a:p>
            <a:pPr lvl="1">
              <a:lnSpc>
                <a:spcPts val="3500"/>
              </a:lnSpc>
              <a:spcBef>
                <a:spcPts val="300"/>
              </a:spcBef>
            </a:pPr>
            <a:r>
              <a:rPr lang="zh-CN" altLang="en-US" sz="2000" dirty="0" smtClean="0">
                <a:latin typeface="微软雅黑" panose="020B0503020204020204" pitchFamily="34" charset="-122"/>
                <a:ea typeface="微软雅黑" panose="020B0503020204020204" pitchFamily="34" charset="-122"/>
              </a:rPr>
              <a:t>⑨ </a:t>
            </a:r>
            <a:r>
              <a:rPr lang="zh-CN" altLang="en-US" sz="2000" dirty="0">
                <a:latin typeface="微软雅黑" panose="020B0503020204020204" pitchFamily="34" charset="-122"/>
                <a:ea typeface="微软雅黑" panose="020B0503020204020204" pitchFamily="34" charset="-122"/>
              </a:rPr>
              <a:t>中国卫星集团互联网</a:t>
            </a:r>
            <a:r>
              <a:rPr lang="en-US" altLang="zh-CN" sz="2000" dirty="0" smtClean="0">
                <a:latin typeface="微软雅黑" panose="020B0503020204020204" pitchFamily="34" charset="-122"/>
                <a:ea typeface="微软雅黑" panose="020B0503020204020204" pitchFamily="34" charset="-122"/>
              </a:rPr>
              <a:t>CSNET</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911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arn(inVertical)">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81080"/>
            <a:ext cx="8229600" cy="927100"/>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6.5.2</a:t>
            </a:r>
            <a:r>
              <a:rPr lang="zh-CN" altLang="en-US" sz="3600" dirty="0" smtClean="0">
                <a:solidFill>
                  <a:schemeClr val="tx1"/>
                </a:solidFill>
                <a:latin typeface="黑体" panose="02010609060101010101" pitchFamily="49" charset="-122"/>
                <a:ea typeface="黑体" panose="02010609060101010101" pitchFamily="49" charset="-122"/>
              </a:rPr>
              <a:t>“</a:t>
            </a:r>
            <a:r>
              <a:rPr lang="en-US" altLang="zh-CN" sz="3600" dirty="0">
                <a:solidFill>
                  <a:schemeClr val="tx1"/>
                </a:solidFill>
                <a:latin typeface="黑体" panose="02010609060101010101" pitchFamily="49" charset="-122"/>
                <a:ea typeface="黑体" panose="02010609060101010101" pitchFamily="49" charset="-122"/>
              </a:rPr>
              <a:t>+</a:t>
            </a:r>
            <a:r>
              <a:rPr lang="zh-CN" altLang="en-US" sz="3600" dirty="0">
                <a:solidFill>
                  <a:schemeClr val="tx1"/>
                </a:solidFill>
                <a:latin typeface="黑体" panose="02010609060101010101" pitchFamily="49" charset="-122"/>
                <a:ea typeface="黑体" panose="02010609060101010101" pitchFamily="49" charset="-122"/>
              </a:rPr>
              <a:t>互联网”和“互联网</a:t>
            </a:r>
            <a:r>
              <a:rPr lang="en-US" altLang="zh-CN" sz="3600" dirty="0">
                <a:solidFill>
                  <a:schemeClr val="tx1"/>
                </a:solidFill>
                <a:latin typeface="黑体" panose="02010609060101010101" pitchFamily="49" charset="-122"/>
                <a:ea typeface="黑体" panose="02010609060101010101" pitchFamily="49" charset="-122"/>
              </a:rPr>
              <a:t>+”</a:t>
            </a:r>
          </a:p>
        </p:txBody>
      </p:sp>
      <p:sp>
        <p:nvSpPr>
          <p:cNvPr id="3" name="内容占位符 2"/>
          <p:cNvSpPr>
            <a:spLocks noGrp="1"/>
          </p:cNvSpPr>
          <p:nvPr>
            <p:ph idx="1"/>
          </p:nvPr>
        </p:nvSpPr>
        <p:spPr>
          <a:xfrm>
            <a:off x="457200" y="1143060"/>
            <a:ext cx="8229600" cy="2438336"/>
          </a:xfrm>
        </p:spPr>
        <p:txBody>
          <a:bodyPr/>
          <a:lstStyle/>
          <a:p>
            <a:r>
              <a:rPr lang="en-US" altLang="zh-CN" sz="2400" b="1" dirty="0">
                <a:solidFill>
                  <a:srgbClr val="0070C0"/>
                </a:solidFill>
                <a:latin typeface="微软雅黑" panose="020B0503020204020204" pitchFamily="34" charset="-122"/>
                <a:ea typeface="微软雅黑" panose="020B0503020204020204" pitchFamily="34" charset="-122"/>
              </a:rPr>
              <a:t>1. </a:t>
            </a:r>
            <a:r>
              <a:rPr lang="zh-CN" altLang="en-US" sz="2400" b="1" dirty="0">
                <a:solidFill>
                  <a:srgbClr val="0070C0"/>
                </a:solidFill>
                <a:latin typeface="微软雅黑" panose="020B0503020204020204" pitchFamily="34" charset="-122"/>
                <a:ea typeface="微软雅黑" panose="020B0503020204020204" pitchFamily="34" charset="-122"/>
              </a:rPr>
              <a:t>为什么要提出</a:t>
            </a:r>
            <a:r>
              <a:rPr lang="zh-CN" altLang="en-US" sz="2400" b="1" dirty="0" smtClean="0">
                <a:solidFill>
                  <a:srgbClr val="0070C0"/>
                </a:solidFill>
                <a:latin typeface="微软雅黑" panose="020B0503020204020204" pitchFamily="34" charset="-122"/>
                <a:ea typeface="微软雅黑" panose="020B0503020204020204" pitchFamily="34" charset="-122"/>
              </a:rPr>
              <a:t>“互联网</a:t>
            </a:r>
            <a:r>
              <a:rPr lang="en-US" altLang="zh-CN" sz="2400" b="1" dirty="0" smtClean="0">
                <a:solidFill>
                  <a:srgbClr val="0070C0"/>
                </a:solidFill>
                <a:latin typeface="微软雅黑" panose="020B0503020204020204" pitchFamily="34" charset="-122"/>
                <a:ea typeface="微软雅黑" panose="020B0503020204020204" pitchFamily="34" charset="-122"/>
              </a:rPr>
              <a:t>+”</a:t>
            </a:r>
          </a:p>
          <a:p>
            <a:r>
              <a:rPr lang="en-US" altLang="zh-CN" sz="2400" b="1" dirty="0">
                <a:solidFill>
                  <a:srgbClr val="0070C0"/>
                </a:solidFill>
                <a:latin typeface="微软雅黑" panose="020B0503020204020204" pitchFamily="34" charset="-122"/>
                <a:ea typeface="微软雅黑" panose="020B0503020204020204" pitchFamily="34" charset="-122"/>
              </a:rPr>
              <a:t>2. </a:t>
            </a:r>
            <a:r>
              <a:rPr lang="zh-CN" altLang="en-US" sz="2400" b="1" dirty="0">
                <a:solidFill>
                  <a:srgbClr val="0070C0"/>
                </a:solidFill>
                <a:latin typeface="微软雅黑" panose="020B0503020204020204" pitchFamily="34" charset="-122"/>
                <a:ea typeface="微软雅黑" panose="020B0503020204020204" pitchFamily="34" charset="-122"/>
              </a:rPr>
              <a:t>什么是“互联网 </a:t>
            </a:r>
            <a:r>
              <a:rPr lang="en-US" altLang="zh-CN" sz="2400" b="1" dirty="0" smtClean="0">
                <a:solidFill>
                  <a:srgbClr val="0070C0"/>
                </a:solidFill>
                <a:latin typeface="微软雅黑" panose="020B0503020204020204" pitchFamily="34" charset="-122"/>
                <a:ea typeface="微软雅黑" panose="020B0503020204020204" pitchFamily="34" charset="-122"/>
              </a:rPr>
              <a:t>+”</a:t>
            </a:r>
          </a:p>
          <a:p>
            <a:r>
              <a:rPr lang="zh-CN" altLang="en-US" sz="1800" dirty="0">
                <a:latin typeface="微软雅黑" panose="020B0503020204020204" pitchFamily="34" charset="-122"/>
                <a:ea typeface="微软雅黑" panose="020B0503020204020204" pitchFamily="34" charset="-122"/>
              </a:rPr>
              <a:t>“互联网 </a:t>
            </a:r>
            <a:r>
              <a:rPr lang="en-US" altLang="zh-CN" sz="1800" b="1" dirty="0">
                <a:latin typeface="微软雅黑" panose="020B0503020204020204" pitchFamily="34" charset="-122"/>
                <a:ea typeface="微软雅黑" panose="020B0503020204020204" pitchFamily="34" charset="-122"/>
              </a:rPr>
              <a:t>+</a:t>
            </a:r>
            <a:r>
              <a:rPr lang="en-US" altLang="zh-CN" sz="1800" dirty="0" smtClean="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是指依托移动互联网</a:t>
            </a:r>
            <a:r>
              <a:rPr lang="zh-CN" altLang="en-US" sz="1800" dirty="0" smtClean="0">
                <a:latin typeface="微软雅黑" panose="020B0503020204020204" pitchFamily="34" charset="-122"/>
                <a:ea typeface="微软雅黑" panose="020B0503020204020204" pitchFamily="34" charset="-122"/>
              </a:rPr>
              <a:t>、云</a:t>
            </a:r>
            <a:r>
              <a:rPr lang="zh-CN" altLang="en-US" sz="1800" dirty="0">
                <a:latin typeface="微软雅黑" panose="020B0503020204020204" pitchFamily="34" charset="-122"/>
                <a:ea typeface="微软雅黑" panose="020B0503020204020204" pitchFamily="34" charset="-122"/>
              </a:rPr>
              <a:t>计算、大数据、物联网等信息网络技术的渗透和扩散，以信息的互联互通和信息能源的</a:t>
            </a:r>
            <a:r>
              <a:rPr lang="zh-CN" altLang="en-US" sz="1800" dirty="0" smtClean="0">
                <a:latin typeface="微软雅黑" panose="020B0503020204020204" pitchFamily="34" charset="-122"/>
                <a:ea typeface="微软雅黑" panose="020B0503020204020204" pitchFamily="34" charset="-122"/>
              </a:rPr>
              <a:t>开发利用</a:t>
            </a:r>
            <a:r>
              <a:rPr lang="zh-CN" altLang="en-US" sz="1800" dirty="0">
                <a:latin typeface="微软雅黑" panose="020B0503020204020204" pitchFamily="34" charset="-122"/>
                <a:ea typeface="微软雅黑" panose="020B0503020204020204" pitchFamily="34" charset="-122"/>
              </a:rPr>
              <a:t>为核心，促进信息网络技术与传统产业的深度融合，优化重组设计、生产、流通、消费全过程，</a:t>
            </a:r>
            <a:r>
              <a:rPr lang="zh-CN" altLang="en-US" sz="1800" dirty="0" smtClean="0">
                <a:latin typeface="微软雅黑" panose="020B0503020204020204" pitchFamily="34" charset="-122"/>
                <a:ea typeface="微软雅黑" panose="020B0503020204020204" pitchFamily="34" charset="-122"/>
              </a:rPr>
              <a:t>创新</a:t>
            </a:r>
            <a:r>
              <a:rPr lang="zh-CN" altLang="en-US" sz="1800" dirty="0">
                <a:latin typeface="微软雅黑" panose="020B0503020204020204" pitchFamily="34" charset="-122"/>
                <a:ea typeface="微软雅黑" panose="020B0503020204020204" pitchFamily="34" charset="-122"/>
              </a:rPr>
              <a:t>生产方式和企业组织形式，推动传统产业转型升级和经济发展方式转变，进入互联网经济</a:t>
            </a:r>
            <a:r>
              <a:rPr lang="zh-CN" altLang="en-US" sz="1800" dirty="0" smtClean="0">
                <a:latin typeface="微软雅黑" panose="020B0503020204020204" pitchFamily="34" charset="-122"/>
                <a:ea typeface="微软雅黑" panose="020B0503020204020204" pitchFamily="34" charset="-122"/>
              </a:rPr>
              <a:t>这种新型</a:t>
            </a:r>
            <a:r>
              <a:rPr lang="zh-CN" altLang="en-US" sz="1800" dirty="0">
                <a:latin typeface="微软雅黑" panose="020B0503020204020204" pitchFamily="34" charset="-122"/>
                <a:ea typeface="微软雅黑" panose="020B0503020204020204" pitchFamily="34" charset="-122"/>
              </a:rPr>
              <a:t>经济社会形态的历史过程，如图 </a:t>
            </a:r>
            <a:r>
              <a:rPr lang="en-US" altLang="zh-CN" sz="1800" dirty="0">
                <a:latin typeface="微软雅黑" panose="020B0503020204020204" pitchFamily="34" charset="-122"/>
                <a:ea typeface="微软雅黑" panose="020B0503020204020204" pitchFamily="34" charset="-122"/>
              </a:rPr>
              <a:t>6-15 </a:t>
            </a:r>
            <a:r>
              <a:rPr lang="zh-CN" altLang="en-US" sz="1800" dirty="0">
                <a:latin typeface="微软雅黑" panose="020B0503020204020204" pitchFamily="34" charset="-122"/>
                <a:ea typeface="微软雅黑" panose="020B0503020204020204" pitchFamily="34" charset="-122"/>
              </a:rPr>
              <a:t>所示。</a:t>
            </a:r>
          </a:p>
          <a:p>
            <a:endParaRPr lang="en-US" altLang="zh-CN" sz="2400" b="1" dirty="0">
              <a:latin typeface="微软雅黑" panose="020B0503020204020204" pitchFamily="34" charset="-122"/>
              <a:ea typeface="微软雅黑" panose="020B0503020204020204" pitchFamily="34" charset="-122"/>
            </a:endParaRPr>
          </a:p>
          <a:p>
            <a:endParaRPr lang="en-US" altLang="zh-CN" sz="2400" b="1"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00" y="3429000"/>
            <a:ext cx="4267088" cy="29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10178" y="4166723"/>
            <a:ext cx="3200316" cy="147732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互联网 </a:t>
            </a:r>
            <a:r>
              <a:rPr lang="en-US" altLang="zh-CN" b="1" dirty="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的本质是信息互联和信息能源的开发</a:t>
            </a: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 互联网 </a:t>
            </a:r>
            <a:r>
              <a:rPr lang="en-US" altLang="zh-CN" b="1" dirty="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是虚拟经济与实体经济的深度融合</a:t>
            </a:r>
          </a:p>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4597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circle(in)">
                                      <p:cBhvr>
                                        <p:cTn id="22" dur="20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506" y="1066862"/>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3. </a:t>
            </a:r>
            <a:r>
              <a:rPr lang="zh-CN" altLang="en-US" sz="2400" dirty="0">
                <a:solidFill>
                  <a:srgbClr val="0070C0"/>
                </a:solidFill>
                <a:latin typeface="微软雅黑" panose="020B0503020204020204" pitchFamily="34" charset="-122"/>
                <a:ea typeface="微软雅黑" panose="020B0503020204020204" pitchFamily="34" charset="-122"/>
              </a:rPr>
              <a:t>如何实施</a:t>
            </a:r>
            <a:r>
              <a:rPr lang="zh-CN" altLang="en-US" sz="2400" dirty="0" smtClean="0">
                <a:solidFill>
                  <a:srgbClr val="0070C0"/>
                </a:solidFill>
                <a:latin typeface="微软雅黑" panose="020B0503020204020204" pitchFamily="34" charset="-122"/>
                <a:ea typeface="微软雅黑" panose="020B0503020204020204" pitchFamily="34" charset="-122"/>
              </a:rPr>
              <a:t>“互联网</a:t>
            </a:r>
            <a:r>
              <a:rPr lang="en-US" altLang="zh-CN" sz="2400" dirty="0" smtClean="0">
                <a:solidFill>
                  <a:srgbClr val="0070C0"/>
                </a:solidFill>
                <a:latin typeface="微软雅黑" panose="020B0503020204020204" pitchFamily="34" charset="-122"/>
                <a:ea typeface="微软雅黑" panose="020B0503020204020204" pitchFamily="34" charset="-122"/>
              </a:rPr>
              <a:t>+”</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90694" y="2133634"/>
            <a:ext cx="7162612" cy="3992529"/>
          </a:xfrm>
        </p:spPr>
        <p:txBody>
          <a:bodyPr/>
          <a:lstStyle/>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 围绕一个中心：以用户需求为中心</a:t>
            </a: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 实现两</a:t>
            </a:r>
            <a:r>
              <a:rPr lang="zh-CN" altLang="en-US" sz="2400" dirty="0" smtClean="0">
                <a:latin typeface="微软雅黑" panose="020B0503020204020204" pitchFamily="34" charset="-122"/>
                <a:ea typeface="微软雅黑" panose="020B0503020204020204" pitchFamily="34" charset="-122"/>
              </a:rPr>
              <a:t>个转变</a:t>
            </a:r>
            <a:r>
              <a:rPr lang="zh-CN" altLang="en-US" sz="2400" dirty="0">
                <a:latin typeface="微软雅黑" panose="020B0503020204020204" pitchFamily="34" charset="-122"/>
                <a:ea typeface="微软雅黑" panose="020B0503020204020204" pitchFamily="34" charset="-122"/>
              </a:rPr>
              <a:t>：思维方式转变、企业组织形式</a:t>
            </a:r>
            <a:r>
              <a:rPr lang="zh-CN" altLang="en-US" sz="2400" dirty="0" smtClean="0">
                <a:latin typeface="微软雅黑" panose="020B0503020204020204" pitchFamily="34" charset="-122"/>
                <a:ea typeface="微软雅黑" panose="020B0503020204020204" pitchFamily="34" charset="-122"/>
              </a:rPr>
              <a:t>变革</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 推进三个融合：工业化与信息化、互联网与传统产业、金融与实体经济</a:t>
            </a:r>
          </a:p>
          <a:p>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35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457278"/>
            <a:ext cx="8229600" cy="1155694"/>
          </a:xfrm>
        </p:spPr>
        <p:txBody>
          <a:bodyPr/>
          <a:lstStyle/>
          <a:p>
            <a:r>
              <a:rPr lang="en-US" altLang="zh-CN" sz="3400" dirty="0" smtClean="0">
                <a:solidFill>
                  <a:schemeClr val="tx1"/>
                </a:solidFill>
                <a:latin typeface="黑体" panose="02010609060101010101" pitchFamily="49" charset="-122"/>
                <a:ea typeface="黑体" panose="02010609060101010101" pitchFamily="49" charset="-122"/>
              </a:rPr>
              <a:t>6.5.3</a:t>
            </a:r>
            <a:r>
              <a:rPr lang="zh-CN" altLang="en-US" sz="3400" dirty="0" smtClean="0">
                <a:solidFill>
                  <a:schemeClr val="tx1"/>
                </a:solidFill>
                <a:latin typeface="黑体" panose="02010609060101010101" pitchFamily="49" charset="-122"/>
                <a:ea typeface="黑体" panose="02010609060101010101" pitchFamily="49" charset="-122"/>
              </a:rPr>
              <a:t>无限</a:t>
            </a:r>
            <a:r>
              <a:rPr lang="zh-CN" altLang="en-US" sz="3400" dirty="0">
                <a:solidFill>
                  <a:schemeClr val="tx1"/>
                </a:solidFill>
                <a:latin typeface="黑体" panose="02010609060101010101" pitchFamily="49" charset="-122"/>
                <a:ea typeface="黑体" panose="02010609060101010101" pitchFamily="49" charset="-122"/>
              </a:rPr>
              <a:t>资源库的发掘和利用</a:t>
            </a:r>
            <a:r>
              <a:rPr lang="zh-CN" altLang="en-US" sz="3400" dirty="0" smtClean="0">
                <a:solidFill>
                  <a:schemeClr val="tx1"/>
                </a:solidFill>
                <a:latin typeface="黑体" panose="02010609060101010101" pitchFamily="49" charset="-122"/>
                <a:ea typeface="黑体" panose="02010609060101010101" pitchFamily="49" charset="-122"/>
              </a:rPr>
              <a:t>：搜索引擎</a:t>
            </a:r>
            <a:r>
              <a:rPr lang="zh-CN" altLang="en-US" sz="3400" dirty="0">
                <a:solidFill>
                  <a:schemeClr val="tx1"/>
                </a:solidFill>
                <a:latin typeface="黑体" panose="02010609060101010101" pitchFamily="49" charset="-122"/>
                <a:ea typeface="黑体" panose="02010609060101010101" pitchFamily="49" charset="-122"/>
              </a:rPr>
              <a:t/>
            </a:r>
            <a:br>
              <a:rPr lang="zh-CN" altLang="en-US" sz="3400" dirty="0">
                <a:solidFill>
                  <a:schemeClr val="tx1"/>
                </a:solidFill>
                <a:latin typeface="黑体" panose="02010609060101010101" pitchFamily="49" charset="-122"/>
                <a:ea typeface="黑体" panose="02010609060101010101" pitchFamily="49" charset="-122"/>
              </a:rPr>
            </a:br>
            <a:endParaRPr lang="zh-CN" altLang="en-US" sz="3400" dirty="0">
              <a:solidFill>
                <a:schemeClr val="tx1"/>
              </a:solidFill>
              <a:latin typeface="黑体" panose="02010609060101010101" pitchFamily="49" charset="-122"/>
              <a:ea typeface="黑体" panose="02010609060101010101" pitchFamily="49" charset="-122"/>
            </a:endParaRPr>
          </a:p>
        </p:txBody>
      </p:sp>
      <p:grpSp>
        <p:nvGrpSpPr>
          <p:cNvPr id="4" name="Group 13"/>
          <p:cNvGrpSpPr>
            <a:grpSpLocks/>
          </p:cNvGrpSpPr>
          <p:nvPr/>
        </p:nvGrpSpPr>
        <p:grpSpPr bwMode="auto">
          <a:xfrm>
            <a:off x="1095485" y="1524050"/>
            <a:ext cx="6828558" cy="2362137"/>
            <a:chOff x="1831" y="1926"/>
            <a:chExt cx="3827" cy="1452"/>
          </a:xfrm>
        </p:grpSpPr>
        <p:sp>
          <p:nvSpPr>
            <p:cNvPr id="5" name="Rectangle 8"/>
            <p:cNvSpPr>
              <a:spLocks noChangeArrowheads="1"/>
            </p:cNvSpPr>
            <p:nvPr/>
          </p:nvSpPr>
          <p:spPr bwMode="auto">
            <a:xfrm>
              <a:off x="2041" y="1926"/>
              <a:ext cx="3617"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50000"/>
                </a:spcBef>
                <a:buSzTx/>
                <a:buFontTx/>
                <a:buNone/>
              </a:pPr>
              <a:r>
                <a:rPr lang="zh-CN" altLang="en-US" dirty="0">
                  <a:solidFill>
                    <a:srgbClr val="000066"/>
                  </a:solidFill>
                  <a:latin typeface="微软雅黑" panose="020B0503020204020204" pitchFamily="34" charset="-122"/>
                  <a:ea typeface="微软雅黑" panose="020B0503020204020204" pitchFamily="34" charset="-122"/>
                </a:rPr>
                <a:t>获取网页</a:t>
              </a:r>
            </a:p>
            <a:p>
              <a:pPr eaLnBrk="1" hangingPunct="1">
                <a:spcBef>
                  <a:spcPct val="50000"/>
                </a:spcBef>
                <a:buSzTx/>
                <a:buFontTx/>
                <a:buNone/>
              </a:pPr>
              <a:r>
                <a:rPr lang="zh-CN" altLang="en-US" dirty="0">
                  <a:solidFill>
                    <a:srgbClr val="000066"/>
                  </a:solidFill>
                  <a:latin typeface="微软雅黑" panose="020B0503020204020204" pitchFamily="34" charset="-122"/>
                  <a:ea typeface="微软雅黑" panose="020B0503020204020204" pitchFamily="34" charset="-122"/>
                </a:rPr>
                <a:t>用户需求获取与搜索结果的排序与反馈</a:t>
              </a:r>
            </a:p>
            <a:p>
              <a:pPr eaLnBrk="1" hangingPunct="1">
                <a:spcBef>
                  <a:spcPct val="50000"/>
                </a:spcBef>
                <a:buSzTx/>
                <a:buFontTx/>
                <a:buNone/>
              </a:pPr>
              <a:r>
                <a:rPr lang="zh-CN" altLang="en-US" dirty="0">
                  <a:solidFill>
                    <a:srgbClr val="000066"/>
                  </a:solidFill>
                  <a:latin typeface="微软雅黑" panose="020B0503020204020204" pitchFamily="34" charset="-122"/>
                  <a:ea typeface="微软雅黑" panose="020B0503020204020204" pitchFamily="34" charset="-122"/>
                </a:rPr>
                <a:t>索引建立与高效检索算法</a:t>
              </a:r>
            </a:p>
            <a:p>
              <a:pPr eaLnBrk="1" hangingPunct="1">
                <a:spcBef>
                  <a:spcPct val="50000"/>
                </a:spcBef>
                <a:buSzTx/>
                <a:buFontTx/>
                <a:buNone/>
              </a:pPr>
              <a:endParaRPr lang="zh-CN" altLang="en-US" sz="2000" b="1" dirty="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endParaRPr lang="zh-CN" altLang="en-US" sz="2000" b="1" dirty="0">
                <a:solidFill>
                  <a:srgbClr val="000066"/>
                </a:solidFill>
                <a:latin typeface="宋体" panose="02010600030101010101" pitchFamily="2" charset="-122"/>
                <a:ea typeface="宋体" panose="02010600030101010101" pitchFamily="2" charset="-122"/>
              </a:endParaRPr>
            </a:p>
          </p:txBody>
        </p:sp>
        <p:sp>
          <p:nvSpPr>
            <p:cNvPr id="6" name="AutoShape 9"/>
            <p:cNvSpPr>
              <a:spLocks/>
            </p:cNvSpPr>
            <p:nvPr/>
          </p:nvSpPr>
          <p:spPr bwMode="auto">
            <a:xfrm>
              <a:off x="1831" y="2011"/>
              <a:ext cx="120" cy="788"/>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sp>
        <p:nvSpPr>
          <p:cNvPr id="7" name="TextBox 6"/>
          <p:cNvSpPr txBox="1"/>
          <p:nvPr/>
        </p:nvSpPr>
        <p:spPr>
          <a:xfrm>
            <a:off x="1095485" y="3581396"/>
            <a:ext cx="7362613" cy="1754326"/>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一般地，搜索引擎都会运行很多获取网页信息的程序，可以从一个网页开始检索，沿着该</a:t>
            </a:r>
            <a:r>
              <a:rPr lang="zh-CN" altLang="en-US" dirty="0" smtClean="0">
                <a:latin typeface="微软雅黑" panose="020B0503020204020204" pitchFamily="34" charset="-122"/>
                <a:ea typeface="微软雅黑" panose="020B0503020204020204" pitchFamily="34" charset="-122"/>
              </a:rPr>
              <a:t>网页</a:t>
            </a:r>
            <a:r>
              <a:rPr lang="zh-CN" altLang="en-US" dirty="0">
                <a:latin typeface="微软雅黑" panose="020B0503020204020204" pitchFamily="34" charset="-122"/>
                <a:ea typeface="微软雅黑" panose="020B0503020204020204" pitchFamily="34" charset="-122"/>
              </a:rPr>
              <a:t>的超文本链接，链接到另一个网页，再依据网页中的链接，链接到下一个网页，如此沿着网页</a:t>
            </a:r>
            <a:r>
              <a:rPr lang="zh-CN" altLang="en-US" dirty="0" smtClean="0">
                <a:latin typeface="微软雅黑" panose="020B0503020204020204" pitchFamily="34" charset="-122"/>
                <a:ea typeface="微软雅黑" panose="020B0503020204020204" pitchFamily="34" charset="-122"/>
              </a:rPr>
              <a:t>中的</a:t>
            </a:r>
            <a:r>
              <a:rPr lang="zh-CN" altLang="en-US" dirty="0">
                <a:latin typeface="微软雅黑" panose="020B0503020204020204" pitchFamily="34" charset="-122"/>
                <a:ea typeface="微软雅黑" panose="020B0503020204020204" pitchFamily="34" charset="-122"/>
              </a:rPr>
              <a:t>链接获取更多网页的信息，并将获取到的网页信息存入自己的数据库中。这种程序被形象地</a:t>
            </a:r>
          </a:p>
          <a:p>
            <a:r>
              <a:rPr lang="zh-CN" altLang="en-US" dirty="0">
                <a:latin typeface="微软雅黑" panose="020B0503020204020204" pitchFamily="34" charset="-122"/>
                <a:ea typeface="微软雅黑" panose="020B0503020204020204" pitchFamily="34" charset="-122"/>
              </a:rPr>
              <a:t>称为“爬虫”程序，能在 </a:t>
            </a:r>
            <a:r>
              <a:rPr lang="en-US" altLang="zh-CN" dirty="0">
                <a:latin typeface="微软雅黑" panose="020B0503020204020204" pitchFamily="34" charset="-122"/>
                <a:ea typeface="微软雅黑" panose="020B0503020204020204" pitchFamily="34" charset="-122"/>
              </a:rPr>
              <a:t>Internet </a:t>
            </a:r>
            <a:r>
              <a:rPr lang="zh-CN" altLang="en-US" dirty="0">
                <a:latin typeface="微软雅黑" panose="020B0503020204020204" pitchFamily="34" charset="-122"/>
                <a:ea typeface="微软雅黑" panose="020B0503020204020204" pitchFamily="34" charset="-122"/>
              </a:rPr>
              <a:t>上沿着网页的链接爬到任何的地方。</a:t>
            </a:r>
          </a:p>
          <a:p>
            <a:endParaRPr lang="zh-CN" altLang="en-US" dirty="0">
              <a:latin typeface="微软雅黑" panose="020B0503020204020204" pitchFamily="34" charset="-122"/>
              <a:ea typeface="微软雅黑" panose="020B0503020204020204" pitchFamily="34" charset="-122"/>
            </a:endParaRPr>
          </a:p>
        </p:txBody>
      </p:sp>
      <p:cxnSp>
        <p:nvCxnSpPr>
          <p:cNvPr id="9" name="直接连接符 8"/>
          <p:cNvCxnSpPr/>
          <p:nvPr/>
        </p:nvCxnSpPr>
        <p:spPr bwMode="auto">
          <a:xfrm>
            <a:off x="1470190" y="1905040"/>
            <a:ext cx="1273058"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195395" y="3588824"/>
            <a:ext cx="7362613" cy="2585323"/>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目前，多数的搜索引擎都是通过关键词来获取用户的需求。这一环节</a:t>
            </a:r>
          </a:p>
          <a:p>
            <a:r>
              <a:rPr lang="zh-CN" altLang="en-US" dirty="0">
                <a:latin typeface="微软雅黑" panose="020B0503020204020204" pitchFamily="34" charset="-122"/>
                <a:ea typeface="微软雅黑" panose="020B0503020204020204" pitchFamily="34" charset="-122"/>
              </a:rPr>
              <a:t>中的任务</a:t>
            </a:r>
            <a:r>
              <a:rPr lang="zh-CN" altLang="en-US" dirty="0" smtClean="0">
                <a:latin typeface="微软雅黑" panose="020B0503020204020204" pitchFamily="34" charset="-122"/>
                <a:ea typeface="微软雅黑" panose="020B0503020204020204" pitchFamily="34" charset="-122"/>
              </a:rPr>
              <a:t>如下：</a:t>
            </a:r>
            <a:endParaRPr lang="en-US" altLang="zh-CN" dirty="0" smtClean="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① 关键词的选择</a:t>
            </a:r>
            <a:r>
              <a:rPr lang="zh-CN" altLang="en-US" dirty="0" smtClean="0">
                <a:latin typeface="微软雅黑" panose="020B0503020204020204" pitchFamily="34" charset="-122"/>
                <a:ea typeface="微软雅黑" panose="020B0503020204020204" pitchFamily="34" charset="-122"/>
              </a:rPr>
              <a:t>：关键词</a:t>
            </a:r>
            <a:r>
              <a:rPr lang="zh-CN" altLang="en-US" dirty="0">
                <a:latin typeface="微软雅黑" panose="020B0503020204020204" pitchFamily="34" charset="-122"/>
                <a:ea typeface="微软雅黑" panose="020B0503020204020204" pitchFamily="34" charset="-122"/>
              </a:rPr>
              <a:t>的准确程度决定了检索</a:t>
            </a:r>
            <a:r>
              <a:rPr lang="zh-CN" altLang="en-US" dirty="0" smtClean="0">
                <a:latin typeface="微软雅黑" panose="020B0503020204020204" pitchFamily="34" charset="-122"/>
                <a:ea typeface="微软雅黑" panose="020B0503020204020204" pitchFamily="34" charset="-122"/>
              </a:rPr>
              <a:t>结果的</a:t>
            </a:r>
            <a:r>
              <a:rPr lang="zh-CN" altLang="en-US" dirty="0">
                <a:latin typeface="微软雅黑" panose="020B0503020204020204" pitchFamily="34" charset="-122"/>
                <a:ea typeface="微软雅黑" panose="020B0503020204020204" pitchFamily="34" charset="-122"/>
              </a:rPr>
              <a:t>精准程度，有时可使用多关键词检索等</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② 检索结果的排序与浏览</a:t>
            </a:r>
            <a:r>
              <a:rPr lang="zh-CN" altLang="en-US" dirty="0" smtClean="0">
                <a:latin typeface="微软雅黑" panose="020B0503020204020204" pitchFamily="34" charset="-122"/>
                <a:ea typeface="微软雅黑" panose="020B0503020204020204" pitchFamily="34" charset="-122"/>
              </a:rPr>
              <a:t>：一般而言</a:t>
            </a:r>
            <a:r>
              <a:rPr lang="zh-CN" altLang="en-US" dirty="0">
                <a:latin typeface="微软雅黑" panose="020B0503020204020204" pitchFamily="34" charset="-122"/>
                <a:ea typeface="微软雅黑" panose="020B0503020204020204" pitchFamily="34" charset="-122"/>
              </a:rPr>
              <a:t>，最</a:t>
            </a:r>
            <a:r>
              <a:rPr lang="zh-CN" altLang="en-US" dirty="0" smtClean="0">
                <a:latin typeface="微软雅黑" panose="020B0503020204020204" pitchFamily="34" charset="-122"/>
                <a:ea typeface="微软雅黑" panose="020B0503020204020204" pitchFamily="34" charset="-122"/>
              </a:rPr>
              <a:t>贴近</a:t>
            </a:r>
            <a:r>
              <a:rPr lang="zh-CN" altLang="en-US" dirty="0">
                <a:latin typeface="微软雅黑" panose="020B0503020204020204" pitchFamily="34" charset="-122"/>
                <a:ea typeface="微软雅黑" panose="020B0503020204020204" pitchFamily="34" charset="-122"/>
              </a:rPr>
              <a:t>关键词的、匹配最好的结果放在前面，而匹配差的则放在后面。</a:t>
            </a: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cxnSp>
        <p:nvCxnSpPr>
          <p:cNvPr id="12" name="直接连接符 11"/>
          <p:cNvCxnSpPr/>
          <p:nvPr/>
        </p:nvCxnSpPr>
        <p:spPr bwMode="auto">
          <a:xfrm>
            <a:off x="1622590" y="2514624"/>
            <a:ext cx="5082954"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223940" y="3588824"/>
            <a:ext cx="7362613" cy="1754326"/>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搜索引擎背后是庞大的网页</a:t>
            </a:r>
            <a:r>
              <a:rPr lang="zh-CN" altLang="en-US" dirty="0" smtClean="0">
                <a:latin typeface="微软雅黑" panose="020B0503020204020204" pitchFamily="34" charset="-122"/>
                <a:ea typeface="微软雅黑" panose="020B0503020204020204" pitchFamily="34" charset="-122"/>
              </a:rPr>
              <a:t>数据库</a:t>
            </a:r>
            <a:r>
              <a:rPr lang="zh-CN" altLang="en-US" dirty="0">
                <a:latin typeface="微软雅黑" panose="020B0503020204020204" pitchFamily="34" charset="-122"/>
                <a:ea typeface="微软雅黑" panose="020B0503020204020204" pitchFamily="34" charset="-122"/>
              </a:rPr>
              <a:t>，在数据库中扫描一遍可能需要很长的时间，因此很多搜索引擎会对数据库建立各种各样的</a:t>
            </a:r>
            <a:r>
              <a:rPr lang="zh-CN" altLang="en-US" dirty="0" smtClean="0">
                <a:latin typeface="微软雅黑" panose="020B0503020204020204" pitchFamily="34" charset="-122"/>
                <a:ea typeface="微软雅黑" panose="020B0503020204020204" pitchFamily="34" charset="-122"/>
              </a:rPr>
              <a:t>索引</a:t>
            </a:r>
            <a:r>
              <a:rPr lang="zh-CN" altLang="en-US" dirty="0">
                <a:latin typeface="微软雅黑" panose="020B0503020204020204" pitchFamily="34" charset="-122"/>
                <a:ea typeface="微软雅黑" panose="020B0503020204020204" pitchFamily="34" charset="-122"/>
              </a:rPr>
              <a:t>，并研究快速搜索算法来提高搜索效率。</a:t>
            </a: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cxnSp>
        <p:nvCxnSpPr>
          <p:cNvPr id="15" name="直接连接符 14"/>
          <p:cNvCxnSpPr/>
          <p:nvPr/>
        </p:nvCxnSpPr>
        <p:spPr bwMode="auto">
          <a:xfrm>
            <a:off x="1544963" y="3048010"/>
            <a:ext cx="3352430"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975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nodeType="after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par>
                                <p:cTn id="47" presetID="22" presetClass="entr" presetSubtype="8"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1" grpId="1"/>
      <p:bldP spid="14" grpId="0"/>
      <p:bldP spid="14"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714" y="685872"/>
            <a:ext cx="8229600" cy="927100"/>
          </a:xfrm>
        </p:spPr>
        <p:txBody>
          <a:bodyPr/>
          <a:lstStyle/>
          <a:p>
            <a:pPr algn="ctr"/>
            <a:r>
              <a:rPr lang="zh-CN" altLang="en-US" sz="6000" dirty="0" smtClean="0">
                <a:solidFill>
                  <a:schemeClr val="tx1"/>
                </a:solidFill>
                <a:latin typeface="楷体" panose="02010609060101010101" pitchFamily="49" charset="-122"/>
                <a:ea typeface="楷体" panose="02010609060101010101" pitchFamily="49" charset="-122"/>
              </a:rPr>
              <a:t>小结</a:t>
            </a:r>
            <a:endParaRPr lang="zh-CN" altLang="en-US" sz="6000" dirty="0">
              <a:solidFill>
                <a:schemeClr val="tx1"/>
              </a:solidFill>
              <a:latin typeface="楷体" panose="02010609060101010101" pitchFamily="49" charset="-122"/>
              <a:ea typeface="楷体" panose="02010609060101010101" pitchFamily="49" charset="-122"/>
            </a:endParaRPr>
          </a:p>
        </p:txBody>
      </p:sp>
      <p:sp>
        <p:nvSpPr>
          <p:cNvPr id="7" name="TextBox 6"/>
          <p:cNvSpPr txBox="1"/>
          <p:nvPr/>
        </p:nvSpPr>
        <p:spPr>
          <a:xfrm>
            <a:off x="1828872" y="1852692"/>
            <a:ext cx="5181464" cy="4616648"/>
          </a:xfrm>
          <a:prstGeom prst="rect">
            <a:avLst/>
          </a:prstGeom>
          <a:noFill/>
        </p:spPr>
        <p:txBody>
          <a:bodyPr wrap="square" rtlCol="0">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通信概述</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2</a:t>
            </a:r>
            <a:r>
              <a:rPr lang="en-US" altLang="zh-CN" sz="2800" dirty="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计算机网络基础</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3.</a:t>
            </a:r>
            <a:r>
              <a:rPr lang="zh-CN" altLang="en-US" sz="2800" dirty="0" smtClean="0">
                <a:latin typeface="微软雅黑" panose="020B0503020204020204" pitchFamily="34" charset="-122"/>
                <a:ea typeface="微软雅黑" panose="020B0503020204020204" pitchFamily="34" charset="-122"/>
              </a:rPr>
              <a:t>物联网</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4.</a:t>
            </a:r>
            <a:r>
              <a:rPr lang="zh-CN" altLang="en-US" sz="2800" dirty="0" smtClean="0">
                <a:latin typeface="微软雅黑" panose="020B0503020204020204" pitchFamily="34" charset="-122"/>
                <a:ea typeface="微软雅黑" panose="020B0503020204020204" pitchFamily="34" charset="-122"/>
              </a:rPr>
              <a:t>移动网络</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5.</a:t>
            </a:r>
            <a:r>
              <a:rPr lang="zh-CN" altLang="en-US" sz="2800" dirty="0" smtClean="0">
                <a:latin typeface="微软雅黑" panose="020B0503020204020204" pitchFamily="34" charset="-122"/>
                <a:ea typeface="微软雅黑" panose="020B0503020204020204" pitchFamily="34" charset="-122"/>
              </a:rPr>
              <a:t>互联网应用</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endParaRPr lang="en-US" altLang="zh-CN" sz="2800" dirty="0" smtClean="0">
              <a:latin typeface="微软雅黑" panose="020B0503020204020204" pitchFamily="34" charset="-122"/>
              <a:ea typeface="微软雅黑" panose="020B0503020204020204" pitchFamily="34" charset="-122"/>
            </a:endParaRPr>
          </a:p>
          <a:p>
            <a:pPr>
              <a:lnSpc>
                <a:spcPct val="150000"/>
              </a:lnSpc>
            </a:pPr>
            <a:endParaRPr lang="zh-CN" altLang="en-US" sz="2800" dirty="0">
              <a:latin typeface="微软雅黑" panose="020B0503020204020204" pitchFamily="34" charset="-122"/>
              <a:ea typeface="微软雅黑" panose="020B0503020204020204" pitchFamily="34" charset="-122"/>
            </a:endParaRPr>
          </a:p>
        </p:txBody>
      </p:sp>
      <p:sp>
        <p:nvSpPr>
          <p:cNvPr id="9" name="矩形标注 8"/>
          <p:cNvSpPr/>
          <p:nvPr/>
        </p:nvSpPr>
        <p:spPr bwMode="auto">
          <a:xfrm>
            <a:off x="4257621" y="1843213"/>
            <a:ext cx="4343286" cy="661932"/>
          </a:xfrm>
          <a:prstGeom prst="wedgeRectCallout">
            <a:avLst>
              <a:gd name="adj1" fmla="val -62812"/>
              <a:gd name="adj2" fmla="val 19491"/>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基本概念、基本技术、移动通信系统</a:t>
            </a:r>
          </a:p>
        </p:txBody>
      </p:sp>
      <p:sp>
        <p:nvSpPr>
          <p:cNvPr id="10" name="矩形标注 9"/>
          <p:cNvSpPr/>
          <p:nvPr/>
        </p:nvSpPr>
        <p:spPr bwMode="auto">
          <a:xfrm>
            <a:off x="5257782" y="2486220"/>
            <a:ext cx="3124118" cy="1171374"/>
          </a:xfrm>
          <a:prstGeom prst="wedgeRectCallout">
            <a:avLst>
              <a:gd name="adj1" fmla="val -66471"/>
              <a:gd name="adj2" fmla="val -12222"/>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计算机网络概念、分类、主要性能指标、体系结构、</a:t>
            </a:r>
            <a:r>
              <a:rPr lang="zh-CN" altLang="en-US" dirty="0">
                <a:solidFill>
                  <a:schemeClr val="tx1"/>
                </a:solidFill>
                <a:latin typeface="微软雅黑" panose="020B0503020204020204" pitchFamily="34" charset="-122"/>
                <a:ea typeface="微软雅黑" panose="020B0503020204020204" pitchFamily="34" charset="-122"/>
              </a:rPr>
              <a:t>网络协议、开放系统互连参考模型， </a:t>
            </a:r>
            <a:r>
              <a:rPr lang="en-US" altLang="zh-CN" dirty="0">
                <a:solidFill>
                  <a:schemeClr val="tx1"/>
                </a:solidFill>
                <a:latin typeface="微软雅黑" panose="020B0503020204020204" pitchFamily="34" charset="-122"/>
                <a:ea typeface="微软雅黑" panose="020B0503020204020204" pitchFamily="34" charset="-122"/>
              </a:rPr>
              <a:t>TCP/IP</a:t>
            </a:r>
            <a:r>
              <a:rPr lang="zh-CN" altLang="en-US" dirty="0">
                <a:solidFill>
                  <a:schemeClr val="tx1"/>
                </a:solidFill>
                <a:latin typeface="微软雅黑" panose="020B0503020204020204" pitchFamily="34" charset="-122"/>
                <a:ea typeface="微软雅黑" panose="020B0503020204020204" pitchFamily="34" charset="-122"/>
              </a:rPr>
              <a:t>协议、</a:t>
            </a:r>
            <a:r>
              <a:rPr lang="en-US" altLang="zh-CN" dirty="0">
                <a:solidFill>
                  <a:schemeClr val="tx1"/>
                </a:solidFill>
                <a:latin typeface="微软雅黑" panose="020B0503020204020204" pitchFamily="34" charset="-122"/>
                <a:ea typeface="微软雅黑" panose="020B0503020204020204" pitchFamily="34" charset="-122"/>
              </a:rPr>
              <a:t>IP</a:t>
            </a:r>
            <a:r>
              <a:rPr lang="zh-CN" altLang="en-US" dirty="0">
                <a:solidFill>
                  <a:schemeClr val="tx1"/>
                </a:solidFill>
                <a:latin typeface="微软雅黑" panose="020B0503020204020204" pitchFamily="34" charset="-122"/>
                <a:ea typeface="微软雅黑" panose="020B0503020204020204" pitchFamily="34" charset="-122"/>
              </a:rPr>
              <a:t>地址</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1" name="矩形标注 10"/>
          <p:cNvSpPr/>
          <p:nvPr/>
        </p:nvSpPr>
        <p:spPr bwMode="auto">
          <a:xfrm>
            <a:off x="3886218" y="3071907"/>
            <a:ext cx="4343286" cy="661932"/>
          </a:xfrm>
          <a:prstGeom prst="wedgeRectCallout">
            <a:avLst>
              <a:gd name="adj1" fmla="val -62812"/>
              <a:gd name="adj2" fmla="val 19491"/>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定义、核心技术、无线传感器网络</a:t>
            </a:r>
          </a:p>
        </p:txBody>
      </p:sp>
      <p:sp>
        <p:nvSpPr>
          <p:cNvPr id="12" name="矩形标注 11"/>
          <p:cNvSpPr/>
          <p:nvPr/>
        </p:nvSpPr>
        <p:spPr bwMode="auto">
          <a:xfrm>
            <a:off x="4186072" y="3733839"/>
            <a:ext cx="4343286" cy="661932"/>
          </a:xfrm>
          <a:prstGeom prst="wedgeRectCallout">
            <a:avLst>
              <a:gd name="adj1" fmla="val -62812"/>
              <a:gd name="adj2" fmla="val 19491"/>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概念、组成、特点、移动通信技术发展历程、无线接入技术</a:t>
            </a:r>
          </a:p>
        </p:txBody>
      </p:sp>
      <p:sp>
        <p:nvSpPr>
          <p:cNvPr id="13" name="矩形标注 12"/>
          <p:cNvSpPr/>
          <p:nvPr/>
        </p:nvSpPr>
        <p:spPr bwMode="auto">
          <a:xfrm>
            <a:off x="4572000" y="4548210"/>
            <a:ext cx="4343286" cy="661932"/>
          </a:xfrm>
          <a:prstGeom prst="wedgeRectCallout">
            <a:avLst>
              <a:gd name="adj1" fmla="val -62812"/>
              <a:gd name="adj2" fmla="val 19491"/>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互联网”、“互联网</a:t>
            </a:r>
            <a:r>
              <a:rPr lang="en-US" altLang="zh-CN" dirty="0" smtClean="0">
                <a:solidFill>
                  <a:schemeClr val="tx1"/>
                </a:solidFill>
                <a:latin typeface="微软雅黑" panose="020B0503020204020204" pitchFamily="34" charset="-122"/>
                <a:ea typeface="微软雅黑" panose="020B0503020204020204" pitchFamily="34" charset="-122"/>
              </a:rPr>
              <a:t>+</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、搜索引擎</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826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3055" y="1689170"/>
            <a:ext cx="8298317" cy="1368425"/>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457200" lvl="1" indent="0">
              <a:buNone/>
            </a:pPr>
            <a:r>
              <a:rPr lang="zh-CN" altLang="en-US" sz="2400" dirty="0" smtClean="0">
                <a:latin typeface="微软雅黑" panose="020B0503020204020204" pitchFamily="34" charset="-122"/>
                <a:ea typeface="微软雅黑" panose="020B0503020204020204" pitchFamily="34" charset="-122"/>
              </a:rPr>
              <a:t>一个完整的通信系统由</a:t>
            </a:r>
            <a:r>
              <a:rPr lang="zh-CN" altLang="en-US" sz="2400" dirty="0" smtClean="0">
                <a:solidFill>
                  <a:srgbClr val="FF0000"/>
                </a:solidFill>
                <a:latin typeface="微软雅黑" panose="020B0503020204020204" pitchFamily="34" charset="-122"/>
                <a:ea typeface="微软雅黑" panose="020B0503020204020204" pitchFamily="34" charset="-122"/>
              </a:rPr>
              <a:t>信源、信道、信宿、发送设备和接收设备</a:t>
            </a:r>
            <a:r>
              <a:rPr lang="zh-CN" altLang="en-US" sz="2400" dirty="0" smtClean="0">
                <a:latin typeface="微软雅黑" panose="020B0503020204020204" pitchFamily="34" charset="-122"/>
                <a:ea typeface="微软雅黑" panose="020B0503020204020204" pitchFamily="34" charset="-122"/>
              </a:rPr>
              <a:t>五部分组成。</a:t>
            </a:r>
            <a:endParaRPr lang="en-US" altLang="zh-CN" sz="2400" dirty="0" smtClean="0">
              <a:latin typeface="微软雅黑" panose="020B0503020204020204" pitchFamily="34" charset="-122"/>
              <a:ea typeface="微软雅黑" panose="020B0503020204020204" pitchFamily="34" charset="-122"/>
            </a:endParaRPr>
          </a:p>
          <a:p>
            <a:pPr marL="457200" lvl="1" indent="0">
              <a:buNone/>
            </a:pPr>
            <a:r>
              <a:rPr lang="zh-CN" altLang="en-US" sz="2400" dirty="0" smtClean="0">
                <a:latin typeface="微软雅黑" panose="020B0503020204020204" pitchFamily="34" charset="-122"/>
                <a:ea typeface="微软雅黑" panose="020B0503020204020204" pitchFamily="34" charset="-122"/>
              </a:rPr>
              <a:t>通信系统的基本模型如图</a:t>
            </a:r>
            <a:r>
              <a:rPr lang="en-US" altLang="zh-CN" sz="2400" dirty="0" smtClean="0">
                <a:latin typeface="微软雅黑" panose="020B0503020204020204" pitchFamily="34" charset="-122"/>
                <a:ea typeface="微软雅黑" panose="020B0503020204020204" pitchFamily="34" charset="-122"/>
              </a:rPr>
              <a:t>:</a:t>
            </a:r>
            <a:endParaRPr lang="zh-CN" altLang="en-US" sz="2400" dirty="0" smtClean="0">
              <a:latin typeface="微软雅黑" panose="020B0503020204020204" pitchFamily="34" charset="-122"/>
              <a:ea typeface="微软雅黑" panose="020B0503020204020204" pitchFamily="34" charset="-122"/>
            </a:endParaRPr>
          </a:p>
        </p:txBody>
      </p:sp>
      <p:grpSp>
        <p:nvGrpSpPr>
          <p:cNvPr id="6" name="Group 53"/>
          <p:cNvGrpSpPr>
            <a:grpSpLocks/>
          </p:cNvGrpSpPr>
          <p:nvPr/>
        </p:nvGrpSpPr>
        <p:grpSpPr bwMode="auto">
          <a:xfrm>
            <a:off x="476566" y="3618769"/>
            <a:ext cx="7753187" cy="1663409"/>
            <a:chOff x="0" y="2116"/>
            <a:chExt cx="5523" cy="1175"/>
          </a:xfrm>
        </p:grpSpPr>
        <p:grpSp>
          <p:nvGrpSpPr>
            <p:cNvPr id="7" name="Group 49"/>
            <p:cNvGrpSpPr>
              <a:grpSpLocks/>
            </p:cNvGrpSpPr>
            <p:nvPr/>
          </p:nvGrpSpPr>
          <p:grpSpPr bwMode="auto">
            <a:xfrm>
              <a:off x="691" y="2173"/>
              <a:ext cx="4262" cy="405"/>
              <a:chOff x="691" y="2173"/>
              <a:chExt cx="4262" cy="405"/>
            </a:xfrm>
          </p:grpSpPr>
          <p:sp>
            <p:nvSpPr>
              <p:cNvPr id="13" name="Rectangle 7"/>
              <p:cNvSpPr>
                <a:spLocks noChangeArrowheads="1"/>
              </p:cNvSpPr>
              <p:nvPr/>
            </p:nvSpPr>
            <p:spPr bwMode="auto">
              <a:xfrm>
                <a:off x="3568" y="2173"/>
                <a:ext cx="1012" cy="405"/>
              </a:xfrm>
              <a:prstGeom prst="rect">
                <a:avLst/>
              </a:prstGeom>
              <a:solidFill>
                <a:srgbClr val="CCFFCC">
                  <a:alpha val="50195"/>
                </a:srgbClr>
              </a:solidFill>
              <a:ln w="12700">
                <a:solidFill>
                  <a:schemeClr val="tx1"/>
                </a:solidFill>
                <a:miter lim="800000"/>
                <a:headEnd type="none" w="sm" len="sm"/>
                <a:tailEnd type="none" w="sm" len="sm"/>
              </a:ln>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0"/>
                  </a:spcBef>
                  <a:buSzTx/>
                  <a:buNone/>
                </a:pPr>
                <a:r>
                  <a:rPr lang="zh-CN" altLang="en-US" sz="2000" b="1" dirty="0">
                    <a:solidFill>
                      <a:schemeClr val="tx2"/>
                    </a:solidFill>
                    <a:latin typeface="Times New Roman" pitchFamily="18" charset="0"/>
                  </a:rPr>
                  <a:t>接收设备</a:t>
                </a:r>
              </a:p>
            </p:txBody>
          </p:sp>
          <p:sp>
            <p:nvSpPr>
              <p:cNvPr id="14" name="Rectangle 9"/>
              <p:cNvSpPr>
                <a:spLocks noChangeArrowheads="1"/>
              </p:cNvSpPr>
              <p:nvPr/>
            </p:nvSpPr>
            <p:spPr bwMode="auto">
              <a:xfrm>
                <a:off x="1064" y="2173"/>
                <a:ext cx="959" cy="346"/>
              </a:xfrm>
              <a:prstGeom prst="rect">
                <a:avLst/>
              </a:prstGeom>
              <a:solidFill>
                <a:srgbClr val="CCFFCC">
                  <a:alpha val="50195"/>
                </a:srgbClr>
              </a:solidFill>
              <a:ln w="12700">
                <a:solidFill>
                  <a:schemeClr val="tx1"/>
                </a:solidFill>
                <a:miter lim="800000"/>
                <a:headEnd type="none" w="sm" len="sm"/>
                <a:tailEnd type="none" w="sm" len="sm"/>
              </a:ln>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0"/>
                  </a:spcBef>
                  <a:buSzTx/>
                  <a:buNone/>
                </a:pPr>
                <a:r>
                  <a:rPr lang="zh-CN" altLang="en-US" sz="2000" b="1" dirty="0">
                    <a:solidFill>
                      <a:schemeClr val="tx2"/>
                    </a:solidFill>
                    <a:latin typeface="Times New Roman" pitchFamily="18" charset="0"/>
                  </a:rPr>
                  <a:t>发送设备</a:t>
                </a:r>
              </a:p>
            </p:txBody>
          </p:sp>
          <p:sp>
            <p:nvSpPr>
              <p:cNvPr id="15" name="Rectangle 10">
                <a:hlinkClick r:id="rId7" action="ppaction://hlinkpres?slideindex=46&amp;slidetitle=1. 通信网的基本结构"/>
              </p:cNvPr>
              <p:cNvSpPr>
                <a:spLocks noChangeArrowheads="1"/>
              </p:cNvSpPr>
              <p:nvPr/>
            </p:nvSpPr>
            <p:spPr bwMode="auto">
              <a:xfrm>
                <a:off x="2503" y="2173"/>
                <a:ext cx="602" cy="346"/>
              </a:xfrm>
              <a:prstGeom prst="rect">
                <a:avLst/>
              </a:prstGeom>
              <a:solidFill>
                <a:srgbClr val="CCFFCC">
                  <a:alpha val="50195"/>
                </a:srgbClr>
              </a:solidFill>
              <a:ln w="12700">
                <a:solidFill>
                  <a:schemeClr val="tx1"/>
                </a:solidFill>
                <a:miter lim="800000"/>
                <a:headEnd type="none" w="sm" len="sm"/>
                <a:tailEnd type="none" w="sm" len="sm"/>
              </a:ln>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0"/>
                  </a:spcBef>
                  <a:buSzTx/>
                  <a:buNone/>
                </a:pPr>
                <a:r>
                  <a:rPr lang="zh-CN" altLang="en-US" sz="2000" b="1" dirty="0">
                    <a:solidFill>
                      <a:schemeClr val="tx2"/>
                    </a:solidFill>
                    <a:latin typeface="Times New Roman" pitchFamily="18" charset="0"/>
                  </a:rPr>
                  <a:t>信道</a:t>
                </a:r>
              </a:p>
            </p:txBody>
          </p:sp>
          <p:sp>
            <p:nvSpPr>
              <p:cNvPr id="16" name="AutoShape 11"/>
              <p:cNvSpPr>
                <a:spLocks noChangeArrowheads="1"/>
              </p:cNvSpPr>
              <p:nvPr/>
            </p:nvSpPr>
            <p:spPr bwMode="auto">
              <a:xfrm>
                <a:off x="691" y="2232"/>
                <a:ext cx="319" cy="173"/>
              </a:xfrm>
              <a:prstGeom prst="rightArrow">
                <a:avLst>
                  <a:gd name="adj1" fmla="val 38889"/>
                  <a:gd name="adj2" fmla="val 46098"/>
                </a:avLst>
              </a:prstGeom>
              <a:solidFill>
                <a:schemeClr val="accent1"/>
              </a:solidFill>
              <a:ln w="9525">
                <a:solidFill>
                  <a:schemeClr val="tx1"/>
                </a:solidFill>
                <a:miter lim="800000"/>
                <a:headEnd/>
                <a:tailEnd/>
              </a:ln>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a:p>
            </p:txBody>
          </p:sp>
          <p:sp>
            <p:nvSpPr>
              <p:cNvPr id="17" name="AutoShape 12"/>
              <p:cNvSpPr>
                <a:spLocks noChangeArrowheads="1"/>
              </p:cNvSpPr>
              <p:nvPr/>
            </p:nvSpPr>
            <p:spPr bwMode="auto">
              <a:xfrm>
                <a:off x="2076" y="2289"/>
                <a:ext cx="374" cy="173"/>
              </a:xfrm>
              <a:prstGeom prst="rightArrow">
                <a:avLst>
                  <a:gd name="adj1" fmla="val 38889"/>
                  <a:gd name="adj2" fmla="val 70761"/>
                </a:avLst>
              </a:prstGeom>
              <a:solidFill>
                <a:schemeClr val="accent1"/>
              </a:solidFill>
              <a:ln w="9525">
                <a:solidFill>
                  <a:schemeClr val="tx1"/>
                </a:solidFill>
                <a:miter lim="800000"/>
                <a:headEnd/>
                <a:tailEnd/>
              </a:ln>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a:p>
            </p:txBody>
          </p:sp>
          <p:sp>
            <p:nvSpPr>
              <p:cNvPr id="18" name="AutoShape 15"/>
              <p:cNvSpPr>
                <a:spLocks noChangeArrowheads="1"/>
              </p:cNvSpPr>
              <p:nvPr/>
            </p:nvSpPr>
            <p:spPr bwMode="auto">
              <a:xfrm rot="10800000">
                <a:off x="4634" y="2289"/>
                <a:ext cx="319" cy="173"/>
              </a:xfrm>
              <a:prstGeom prst="leftArrow">
                <a:avLst>
                  <a:gd name="adj1" fmla="val 40278"/>
                  <a:gd name="adj2" fmla="val 46798"/>
                </a:avLst>
              </a:prstGeom>
              <a:solidFill>
                <a:schemeClr val="accent1"/>
              </a:solidFill>
              <a:ln w="9525">
                <a:solidFill>
                  <a:schemeClr val="tx1"/>
                </a:solidFill>
                <a:miter lim="800000"/>
                <a:headEnd/>
                <a:tailEnd/>
              </a:ln>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a:p>
            </p:txBody>
          </p:sp>
          <p:sp>
            <p:nvSpPr>
              <p:cNvPr id="19" name="AutoShape 16"/>
              <p:cNvSpPr>
                <a:spLocks noChangeArrowheads="1"/>
              </p:cNvSpPr>
              <p:nvPr/>
            </p:nvSpPr>
            <p:spPr bwMode="auto">
              <a:xfrm rot="10800000">
                <a:off x="3142" y="2289"/>
                <a:ext cx="373" cy="173"/>
              </a:xfrm>
              <a:prstGeom prst="leftArrow">
                <a:avLst>
                  <a:gd name="adj1" fmla="val 38889"/>
                  <a:gd name="adj2" fmla="val 66968"/>
                </a:avLst>
              </a:prstGeom>
              <a:solidFill>
                <a:schemeClr val="accent1"/>
              </a:solidFill>
              <a:ln w="9525">
                <a:solidFill>
                  <a:schemeClr val="tx1"/>
                </a:solidFill>
                <a:miter lim="800000"/>
                <a:headEnd/>
                <a:tailEnd/>
              </a:ln>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a:p>
            </p:txBody>
          </p:sp>
        </p:grpSp>
        <p:grpSp>
          <p:nvGrpSpPr>
            <p:cNvPr id="8" name="Group 52"/>
            <p:cNvGrpSpPr>
              <a:grpSpLocks/>
            </p:cNvGrpSpPr>
            <p:nvPr/>
          </p:nvGrpSpPr>
          <p:grpSpPr bwMode="auto">
            <a:xfrm>
              <a:off x="2426" y="2523"/>
              <a:ext cx="852" cy="768"/>
              <a:chOff x="2426" y="2523"/>
              <a:chExt cx="852" cy="768"/>
            </a:xfrm>
          </p:grpSpPr>
          <p:sp>
            <p:nvSpPr>
              <p:cNvPr id="11" name="Rectangle 8"/>
              <p:cNvSpPr>
                <a:spLocks noChangeArrowheads="1"/>
              </p:cNvSpPr>
              <p:nvPr/>
            </p:nvSpPr>
            <p:spPr bwMode="auto">
              <a:xfrm>
                <a:off x="2426" y="2886"/>
                <a:ext cx="852" cy="405"/>
              </a:xfrm>
              <a:prstGeom prst="rect">
                <a:avLst/>
              </a:prstGeom>
              <a:solidFill>
                <a:srgbClr val="CCFFCC">
                  <a:alpha val="50195"/>
                </a:srgbClr>
              </a:solidFill>
              <a:ln w="12700">
                <a:solidFill>
                  <a:schemeClr val="tx1"/>
                </a:solidFill>
                <a:miter lim="800000"/>
                <a:headEnd type="none" w="sm" len="sm"/>
                <a:tailEnd type="none" w="sm" len="sm"/>
              </a:ln>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0"/>
                  </a:spcBef>
                  <a:buSzTx/>
                  <a:buNone/>
                </a:pPr>
                <a:r>
                  <a:rPr lang="zh-CN" altLang="en-US" sz="2000" b="1" dirty="0">
                    <a:solidFill>
                      <a:schemeClr val="tx2"/>
                    </a:solidFill>
                    <a:latin typeface="Times New Roman" pitchFamily="18" charset="0"/>
                  </a:rPr>
                  <a:t>噪声源</a:t>
                </a:r>
              </a:p>
            </p:txBody>
          </p:sp>
          <p:sp>
            <p:nvSpPr>
              <p:cNvPr id="12" name="AutoShape 17"/>
              <p:cNvSpPr>
                <a:spLocks noChangeArrowheads="1"/>
              </p:cNvSpPr>
              <p:nvPr/>
            </p:nvSpPr>
            <p:spPr bwMode="auto">
              <a:xfrm rot="-5400000">
                <a:off x="2625" y="2642"/>
                <a:ext cx="346" cy="107"/>
              </a:xfrm>
              <a:prstGeom prst="rightArrow">
                <a:avLst>
                  <a:gd name="adj1" fmla="val 38889"/>
                  <a:gd name="adj2" fmla="val 105842"/>
                </a:avLst>
              </a:prstGeom>
              <a:solidFill>
                <a:schemeClr val="accent1"/>
              </a:solidFill>
              <a:ln w="9525">
                <a:solidFill>
                  <a:schemeClr val="tx1"/>
                </a:solidFill>
                <a:miter lim="800000"/>
                <a:headEnd/>
                <a:tailEnd/>
              </a:ln>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a:p>
            </p:txBody>
          </p:sp>
        </p:grpSp>
        <p:sp>
          <p:nvSpPr>
            <p:cNvPr id="9" name="Rectangle 4"/>
            <p:cNvSpPr>
              <a:spLocks noChangeArrowheads="1"/>
            </p:cNvSpPr>
            <p:nvPr/>
          </p:nvSpPr>
          <p:spPr bwMode="auto">
            <a:xfrm>
              <a:off x="0" y="2116"/>
              <a:ext cx="637" cy="403"/>
            </a:xfrm>
            <a:prstGeom prst="rect">
              <a:avLst/>
            </a:prstGeom>
            <a:solidFill>
              <a:srgbClr val="CCFFCC">
                <a:alpha val="50195"/>
              </a:srgbClr>
            </a:solidFill>
            <a:ln w="12700">
              <a:solidFill>
                <a:schemeClr val="tx1"/>
              </a:solidFill>
              <a:miter lim="800000"/>
              <a:headEnd type="none" w="sm" len="sm"/>
              <a:tailEnd type="none" w="sm" len="sm"/>
            </a:ln>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0"/>
                </a:spcBef>
                <a:buSzTx/>
                <a:buFontTx/>
                <a:buNone/>
              </a:pPr>
              <a:r>
                <a:rPr lang="zh-CN" altLang="en-US" sz="2000" b="1" dirty="0">
                  <a:solidFill>
                    <a:schemeClr val="tx2"/>
                  </a:solidFill>
                  <a:latin typeface="Times New Roman" pitchFamily="18" charset="0"/>
                </a:rPr>
                <a:t>信源</a:t>
              </a:r>
            </a:p>
          </p:txBody>
        </p:sp>
        <p:sp>
          <p:nvSpPr>
            <p:cNvPr id="10" name="Rectangle 6"/>
            <p:cNvSpPr>
              <a:spLocks noChangeArrowheads="1"/>
            </p:cNvSpPr>
            <p:nvPr/>
          </p:nvSpPr>
          <p:spPr bwMode="auto">
            <a:xfrm>
              <a:off x="5007" y="2173"/>
              <a:ext cx="516" cy="346"/>
            </a:xfrm>
            <a:prstGeom prst="rect">
              <a:avLst/>
            </a:prstGeom>
            <a:solidFill>
              <a:srgbClr val="CCFFCC">
                <a:alpha val="50195"/>
              </a:srgbClr>
            </a:solidFill>
            <a:ln w="12700">
              <a:solidFill>
                <a:schemeClr val="tx1"/>
              </a:solidFill>
              <a:miter lim="800000"/>
              <a:headEnd type="none" w="sm" len="sm"/>
              <a:tailEnd type="none" w="sm" len="sm"/>
            </a:ln>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0"/>
                </a:spcBef>
                <a:buSzTx/>
                <a:buNone/>
              </a:pPr>
              <a:r>
                <a:rPr lang="zh-CN" altLang="en-US" sz="2000" b="1" dirty="0">
                  <a:solidFill>
                    <a:schemeClr val="tx2"/>
                  </a:solidFill>
                  <a:latin typeface="Times New Roman" pitchFamily="18" charset="0"/>
                </a:rPr>
                <a:t>信宿</a:t>
              </a:r>
            </a:p>
          </p:txBody>
        </p:sp>
      </p:grpSp>
      <p:sp>
        <p:nvSpPr>
          <p:cNvPr id="21" name="标题 1"/>
          <p:cNvSpPr txBox="1">
            <a:spLocks/>
          </p:cNvSpPr>
          <p:nvPr/>
        </p:nvSpPr>
        <p:spPr bwMode="auto">
          <a:xfrm>
            <a:off x="457308" y="762070"/>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b="1" kern="1200">
                <a:solidFill>
                  <a:schemeClr val="tx2"/>
                </a:solidFill>
                <a:latin typeface="+mj-lt"/>
                <a:ea typeface="+mj-ea"/>
                <a:cs typeface="+mj-cs"/>
              </a:defRPr>
            </a:lvl1pPr>
            <a:lvl2pPr algn="l" rtl="0" fontAlgn="base">
              <a:spcBef>
                <a:spcPct val="0"/>
              </a:spcBef>
              <a:spcAft>
                <a:spcPct val="0"/>
              </a:spcAft>
              <a:defRPr sz="4400" b="1">
                <a:solidFill>
                  <a:schemeClr val="tx2"/>
                </a:solidFill>
                <a:latin typeface="Arial" panose="020B0604020202020204" pitchFamily="34" charset="0"/>
              </a:defRPr>
            </a:lvl2pPr>
            <a:lvl3pPr algn="l" rtl="0" fontAlgn="base">
              <a:spcBef>
                <a:spcPct val="0"/>
              </a:spcBef>
              <a:spcAft>
                <a:spcPct val="0"/>
              </a:spcAft>
              <a:defRPr sz="4400" b="1">
                <a:solidFill>
                  <a:schemeClr val="tx2"/>
                </a:solidFill>
                <a:latin typeface="Arial" panose="020B0604020202020204" pitchFamily="34" charset="0"/>
              </a:defRPr>
            </a:lvl3pPr>
            <a:lvl4pPr algn="l" rtl="0" fontAlgn="base">
              <a:spcBef>
                <a:spcPct val="0"/>
              </a:spcBef>
              <a:spcAft>
                <a:spcPct val="0"/>
              </a:spcAft>
              <a:defRPr sz="4400" b="1">
                <a:solidFill>
                  <a:schemeClr val="tx2"/>
                </a:solidFill>
                <a:latin typeface="Arial" panose="020B0604020202020204" pitchFamily="34" charset="0"/>
              </a:defRPr>
            </a:lvl4pPr>
            <a:lvl5pPr algn="l" rtl="0" fontAlgn="base">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pPr>
              <a:buFontTx/>
            </a:pPr>
            <a:r>
              <a:rPr lang="en-US" altLang="zh-CN" sz="3600" smtClean="0">
                <a:solidFill>
                  <a:schemeClr val="tx1"/>
                </a:solidFill>
                <a:latin typeface="黑体" panose="02010609060101010101" pitchFamily="49" charset="-122"/>
                <a:ea typeface="黑体" panose="02010609060101010101" pitchFamily="49" charset="-122"/>
              </a:rPr>
              <a:t>6.1.2 </a:t>
            </a:r>
            <a:r>
              <a:rPr lang="zh-CN" altLang="en-US" sz="3600" smtClean="0">
                <a:solidFill>
                  <a:schemeClr val="tx1"/>
                </a:solidFill>
                <a:latin typeface="黑体" panose="02010609060101010101" pitchFamily="49" charset="-122"/>
                <a:ea typeface="黑体" panose="02010609060101010101" pitchFamily="49" charset="-122"/>
              </a:rPr>
              <a:t>现代通信的基本概念</a:t>
            </a:r>
            <a:br>
              <a:rPr lang="zh-CN" altLang="en-US" sz="3600" smtClean="0">
                <a:solidFill>
                  <a:schemeClr val="tx1"/>
                </a:solidFill>
                <a:latin typeface="黑体" panose="02010609060101010101" pitchFamily="49" charset="-122"/>
                <a:ea typeface="黑体" panose="02010609060101010101" pitchFamily="49" charset="-122"/>
              </a:rPr>
            </a:b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22" name="Rectangle 18"/>
          <p:cNvSpPr>
            <a:spLocks noChangeArrowheads="1"/>
          </p:cNvSpPr>
          <p:nvPr/>
        </p:nvSpPr>
        <p:spPr bwMode="auto">
          <a:xfrm>
            <a:off x="571923" y="2960575"/>
            <a:ext cx="632320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pitchFamily="2"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pitchFamily="2"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pitchFamily="2"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pitchFamily="2"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pitchFamily="2"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pitchFamily="2"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pitchFamily="2"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pitchFamily="2"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pitchFamily="2" charset="-122"/>
              </a:defRPr>
            </a:lvl9pPr>
          </a:lstStyle>
          <a:p>
            <a:pPr eaLnBrk="1" hangingPunct="1">
              <a:spcBef>
                <a:spcPct val="50000"/>
              </a:spcBef>
              <a:buSzTx/>
              <a:buFontTx/>
              <a:buNone/>
            </a:pPr>
            <a:r>
              <a:rPr lang="zh-CN" altLang="en-US" sz="2000" b="1" dirty="0" smtClean="0">
                <a:solidFill>
                  <a:srgbClr val="A50021"/>
                </a:solidFill>
              </a:rPr>
              <a:t>信息不能</a:t>
            </a:r>
            <a:r>
              <a:rPr lang="zh-CN" altLang="en-US" sz="2000" b="1" dirty="0">
                <a:solidFill>
                  <a:srgbClr val="A50021"/>
                </a:solidFill>
              </a:rPr>
              <a:t>直接</a:t>
            </a:r>
            <a:r>
              <a:rPr lang="zh-CN" altLang="en-US" sz="2000" b="1" dirty="0" smtClean="0">
                <a:solidFill>
                  <a:srgbClr val="A50021"/>
                </a:solidFill>
              </a:rPr>
              <a:t>传输需要</a:t>
            </a:r>
            <a:r>
              <a:rPr lang="zh-CN" altLang="en-US" sz="2000" b="1" dirty="0">
                <a:solidFill>
                  <a:srgbClr val="A50021"/>
                </a:solidFill>
              </a:rPr>
              <a:t>借助发送设备来把信息送入信道</a:t>
            </a:r>
          </a:p>
        </p:txBody>
      </p:sp>
      <p:sp>
        <p:nvSpPr>
          <p:cNvPr id="25" name="圆角矩形标注 24"/>
          <p:cNvSpPr>
            <a:spLocks noChangeArrowheads="1"/>
          </p:cNvSpPr>
          <p:nvPr/>
        </p:nvSpPr>
        <p:spPr bwMode="auto">
          <a:xfrm>
            <a:off x="5563873" y="4773072"/>
            <a:ext cx="2857500" cy="790575"/>
          </a:xfrm>
          <a:prstGeom prst="wedgeRoundRectCallout">
            <a:avLst>
              <a:gd name="adj1" fmla="val -65213"/>
              <a:gd name="adj2" fmla="val -12556"/>
              <a:gd name="adj3" fmla="val 16667"/>
            </a:avLst>
          </a:prstGeom>
          <a:solidFill>
            <a:srgbClr val="FFFF99">
              <a:alpha val="98822"/>
            </a:srgbClr>
          </a:solidFill>
          <a:ln w="19050" algn="ctr">
            <a:solidFill>
              <a:srgbClr val="FF6600"/>
            </a:solidFill>
            <a:miter lim="800000"/>
            <a:headEnd/>
            <a:tailEnd/>
          </a:ln>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pitchFamily="2"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pitchFamily="2"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pitchFamily="2"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pitchFamily="2"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pitchFamily="2"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pitchFamily="2"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pitchFamily="2"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pitchFamily="2"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pitchFamily="2" charset="-122"/>
              </a:defRPr>
            </a:lvl9pPr>
          </a:lstStyle>
          <a:p>
            <a:pPr eaLnBrk="1" hangingPunct="1">
              <a:lnSpc>
                <a:spcPts val="1600"/>
              </a:lnSpc>
              <a:spcBef>
                <a:spcPct val="50000"/>
              </a:spcBef>
              <a:buSzTx/>
              <a:buFontTx/>
              <a:buNone/>
            </a:pPr>
            <a:r>
              <a:rPr lang="zh-CN" altLang="en-US" sz="1900" b="1" dirty="0">
                <a:solidFill>
                  <a:srgbClr val="000099"/>
                </a:solidFill>
              </a:rPr>
              <a:t>内部电场、电磁干扰、</a:t>
            </a:r>
            <a:endParaRPr lang="en-US" altLang="zh-CN" sz="1900" b="1" dirty="0">
              <a:solidFill>
                <a:srgbClr val="000099"/>
              </a:solidFill>
            </a:endParaRPr>
          </a:p>
          <a:p>
            <a:pPr eaLnBrk="1" hangingPunct="1">
              <a:lnSpc>
                <a:spcPts val="1600"/>
              </a:lnSpc>
              <a:spcBef>
                <a:spcPct val="50000"/>
              </a:spcBef>
              <a:buSzTx/>
              <a:buFontTx/>
              <a:buNone/>
            </a:pPr>
            <a:r>
              <a:rPr lang="zh-CN" altLang="en-US" sz="1900" b="1" dirty="0">
                <a:solidFill>
                  <a:srgbClr val="000099"/>
                </a:solidFill>
              </a:rPr>
              <a:t>材料本身的热效应等</a:t>
            </a:r>
          </a:p>
        </p:txBody>
      </p:sp>
      <p:cxnSp>
        <p:nvCxnSpPr>
          <p:cNvPr id="27" name="直接箭头连接符 26"/>
          <p:cNvCxnSpPr>
            <a:cxnSpLocks noChangeShapeType="1"/>
            <a:endCxn id="14" idx="0"/>
          </p:cNvCxnSpPr>
          <p:nvPr/>
        </p:nvCxnSpPr>
        <p:spPr bwMode="auto">
          <a:xfrm>
            <a:off x="2643331" y="3447060"/>
            <a:ext cx="0" cy="252402"/>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1" name="Rectangle 18"/>
          <p:cNvSpPr>
            <a:spLocks noChangeArrowheads="1"/>
          </p:cNvSpPr>
          <p:nvPr/>
        </p:nvSpPr>
        <p:spPr bwMode="auto">
          <a:xfrm>
            <a:off x="3547079" y="2977589"/>
            <a:ext cx="5297134" cy="46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pitchFamily="2"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pitchFamily="2"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pitchFamily="2"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pitchFamily="2"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pitchFamily="2"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pitchFamily="2"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pitchFamily="2"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pitchFamily="2"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pitchFamily="2" charset="-122"/>
              </a:defRPr>
            </a:lvl9pPr>
          </a:lstStyle>
          <a:p>
            <a:pPr eaLnBrk="1" hangingPunct="1">
              <a:spcBef>
                <a:spcPct val="50000"/>
              </a:spcBef>
              <a:buSzTx/>
              <a:buFontTx/>
              <a:buNone/>
            </a:pPr>
            <a:r>
              <a:rPr lang="zh-CN" altLang="en-US" sz="2000" b="1" dirty="0">
                <a:solidFill>
                  <a:srgbClr val="A50021"/>
                </a:solidFill>
              </a:rPr>
              <a:t>接收方必须采用接收设备从信道中提取信息</a:t>
            </a:r>
          </a:p>
        </p:txBody>
      </p:sp>
      <p:cxnSp>
        <p:nvCxnSpPr>
          <p:cNvPr id="32" name="直接箭头连接符 31"/>
          <p:cNvCxnSpPr>
            <a:cxnSpLocks noChangeShapeType="1"/>
          </p:cNvCxnSpPr>
          <p:nvPr/>
        </p:nvCxnSpPr>
        <p:spPr bwMode="auto">
          <a:xfrm>
            <a:off x="6195646" y="3443185"/>
            <a:ext cx="0" cy="252402"/>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658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4"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2"/>
                                        </p:tgtEl>
                                      </p:cBhvr>
                                    </p:animEffect>
                                    <p:set>
                                      <p:cBhvr>
                                        <p:cTn id="54" dur="1" fill="hold">
                                          <p:stCondLst>
                                            <p:cond delay="499"/>
                                          </p:stCondLst>
                                        </p:cTn>
                                        <p:tgtEl>
                                          <p:spTgt spid="3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5" grpId="0" animBg="1"/>
      <p:bldP spid="31" grpId="0"/>
      <p:bldP spid="31"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902" y="2667020"/>
            <a:ext cx="8229600" cy="927100"/>
          </a:xfrm>
        </p:spPr>
        <p:txBody>
          <a:bodyPr/>
          <a:lstStyle/>
          <a:p>
            <a:pPr algn="ctr"/>
            <a:r>
              <a:rPr lang="zh-CN" altLang="en-US" sz="6000" dirty="0" smtClean="0">
                <a:latin typeface="楷体" panose="02010609060101010101" pitchFamily="49" charset="-122"/>
                <a:ea typeface="楷体" panose="02010609060101010101" pitchFamily="49" charset="-122"/>
              </a:rPr>
              <a:t>感谢观看！</a:t>
            </a:r>
            <a:endParaRPr lang="zh-CN" altLang="en-US" sz="6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895205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71655"/>
            <a:ext cx="8229600" cy="533385"/>
          </a:xfrm>
        </p:spPr>
        <p:txBody>
          <a:bodyPr/>
          <a:lstStyle/>
          <a:p>
            <a:r>
              <a:rPr lang="zh-CN" altLang="en-US" sz="2400" dirty="0">
                <a:latin typeface="微软雅黑" panose="020B0503020204020204" pitchFamily="34" charset="-122"/>
                <a:ea typeface="微软雅黑" panose="020B0503020204020204" pitchFamily="34" charset="-122"/>
              </a:rPr>
              <a:t>信号可以分为模拟信号和数字信号</a:t>
            </a:r>
            <a:r>
              <a:rPr lang="zh-CN" altLang="en-US"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
        <p:nvSpPr>
          <p:cNvPr id="4" name="标题 3"/>
          <p:cNvSpPr>
            <a:spLocks noGrp="1"/>
          </p:cNvSpPr>
          <p:nvPr>
            <p:ph type="title"/>
          </p:nvPr>
        </p:nvSpPr>
        <p:spPr>
          <a:xfrm>
            <a:off x="468148" y="685872"/>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1. </a:t>
            </a:r>
            <a:r>
              <a:rPr lang="zh-CN" altLang="en-US" sz="2400" dirty="0">
                <a:solidFill>
                  <a:srgbClr val="0070C0"/>
                </a:solidFill>
                <a:latin typeface="微软雅黑" panose="020B0503020204020204" pitchFamily="34" charset="-122"/>
                <a:ea typeface="微软雅黑" panose="020B0503020204020204" pitchFamily="34" charset="-122"/>
              </a:rPr>
              <a:t>模拟信号和数字信号</a:t>
            </a:r>
            <a:br>
              <a:rPr lang="zh-CN" altLang="en-US" sz="2400" dirty="0">
                <a:solidFill>
                  <a:srgbClr val="0070C0"/>
                </a:solidFill>
                <a:latin typeface="微软雅黑" panose="020B0503020204020204" pitchFamily="34" charset="-122"/>
                <a:ea typeface="微软雅黑" panose="020B0503020204020204" pitchFamily="34" charset="-122"/>
              </a:rPr>
            </a:br>
            <a:endParaRPr lang="zh-CN" altLang="en-US" sz="2400" dirty="0">
              <a:solidFill>
                <a:srgbClr val="0070C0"/>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889" y="3794257"/>
            <a:ext cx="35909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内容占位符 2"/>
          <p:cNvSpPr txBox="1">
            <a:spLocks/>
          </p:cNvSpPr>
          <p:nvPr/>
        </p:nvSpPr>
        <p:spPr bwMode="auto">
          <a:xfrm>
            <a:off x="457308" y="1905040"/>
            <a:ext cx="8229600" cy="156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pPr>
            <a:r>
              <a:rPr lang="zh-CN" altLang="en-US" sz="2400" dirty="0">
                <a:latin typeface="微软雅黑" panose="020B0503020204020204" pitchFamily="34" charset="-122"/>
                <a:ea typeface="微软雅黑" panose="020B0503020204020204" pitchFamily="34" charset="-122"/>
              </a:rPr>
              <a:t>模拟信号是在一定的数值范围内可以连续取值的信号，是一种连续变化的电信号，如声音</a:t>
            </a:r>
            <a:r>
              <a:rPr lang="zh-CN" altLang="en-US" sz="2400" dirty="0" smtClean="0">
                <a:latin typeface="微软雅黑" panose="020B0503020204020204" pitchFamily="34" charset="-122"/>
                <a:ea typeface="微软雅黑" panose="020B0503020204020204" pitchFamily="34" charset="-122"/>
              </a:rPr>
              <a:t>信号</a:t>
            </a:r>
            <a:r>
              <a:rPr lang="zh-CN" altLang="en-US" sz="2400" dirty="0">
                <a:latin typeface="微软雅黑" panose="020B0503020204020204" pitchFamily="34" charset="-122"/>
                <a:ea typeface="微软雅黑" panose="020B0503020204020204" pitchFamily="34" charset="-122"/>
              </a:rPr>
              <a:t>是一个连续变化的物理量，这种电信号可以按照不同频率在各种不同的介质上传输</a:t>
            </a:r>
            <a:r>
              <a:rPr lang="zh-CN" altLang="en-US" sz="2400" dirty="0" smtClean="0">
                <a:latin typeface="微软雅黑" panose="020B0503020204020204" pitchFamily="34" charset="-122"/>
                <a:ea typeface="微软雅黑" panose="020B0503020204020204" pitchFamily="34" charset="-122"/>
              </a:rPr>
              <a:t>。</a:t>
            </a:r>
          </a:p>
          <a:p>
            <a:pPr>
              <a:buFontTx/>
            </a:pPr>
            <a:endParaRPr lang="zh-CN" altLang="en-US" sz="2400" dirty="0">
              <a:latin typeface="微软雅黑" panose="020B0503020204020204" pitchFamily="34" charset="-122"/>
              <a:ea typeface="微软雅黑" panose="020B0503020204020204" pitchFamily="34" charset="-122"/>
            </a:endParaRPr>
          </a:p>
        </p:txBody>
      </p:sp>
      <p:sp>
        <p:nvSpPr>
          <p:cNvPr id="7" name="内容占位符 2"/>
          <p:cNvSpPr txBox="1">
            <a:spLocks/>
          </p:cNvSpPr>
          <p:nvPr/>
        </p:nvSpPr>
        <p:spPr bwMode="auto">
          <a:xfrm>
            <a:off x="468148" y="1941080"/>
            <a:ext cx="8229600" cy="15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pPr>
            <a:r>
              <a:rPr lang="zh-CN" altLang="en-US" sz="2400" dirty="0">
                <a:latin typeface="微软雅黑" panose="020B0503020204020204" pitchFamily="34" charset="-122"/>
                <a:ea typeface="微软雅黑" panose="020B0503020204020204" pitchFamily="34" charset="-122"/>
              </a:rPr>
              <a:t>数字信号是一种离散的脉冲序列，它取几个不连续的物理状态来代表数字，最简单的</a:t>
            </a:r>
            <a:r>
              <a:rPr lang="zh-CN" altLang="en-US" sz="2400" dirty="0" smtClean="0">
                <a:latin typeface="微软雅黑" panose="020B0503020204020204" pitchFamily="34" charset="-122"/>
                <a:ea typeface="微软雅黑" panose="020B0503020204020204" pitchFamily="34" charset="-122"/>
              </a:rPr>
              <a:t>离散数字</a:t>
            </a:r>
            <a:r>
              <a:rPr lang="zh-CN" altLang="en-US" sz="2400" dirty="0">
                <a:latin typeface="微软雅黑" panose="020B0503020204020204" pitchFamily="34" charset="-122"/>
                <a:ea typeface="微软雅黑" panose="020B0503020204020204" pitchFamily="34" charset="-122"/>
              </a:rPr>
              <a:t>是二进制数字 </a:t>
            </a:r>
            <a:r>
              <a:rPr lang="en-US" altLang="zh-CN" sz="2400" dirty="0">
                <a:latin typeface="微软雅黑" panose="020B0503020204020204" pitchFamily="34" charset="-122"/>
                <a:ea typeface="微软雅黑" panose="020B0503020204020204" pitchFamily="34" charset="-122"/>
              </a:rPr>
              <a:t>0 </a:t>
            </a:r>
            <a:r>
              <a:rPr lang="zh-CN" altLang="en-US" sz="2400" dirty="0">
                <a:latin typeface="微软雅黑" panose="020B0503020204020204" pitchFamily="34" charset="-122"/>
                <a:ea typeface="微软雅黑" panose="020B0503020204020204" pitchFamily="34" charset="-122"/>
              </a:rPr>
              <a:t>和 </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，分别由信号的两个物理状态（如低电平和高电平）来表示。</a:t>
            </a:r>
            <a:endParaRPr lang="zh-CN" altLang="en-US" sz="2400" dirty="0" smtClean="0">
              <a:latin typeface="微软雅黑" panose="020B0503020204020204" pitchFamily="34" charset="-122"/>
              <a:ea typeface="微软雅黑" panose="020B0503020204020204" pitchFamily="34" charset="-122"/>
            </a:endParaRPr>
          </a:p>
          <a:p>
            <a:pPr>
              <a:buFontTx/>
            </a:pPr>
            <a:endParaRPr lang="zh-CN" altLang="en-US" sz="2400" dirty="0">
              <a:latin typeface="微软雅黑" panose="020B0503020204020204" pitchFamily="34" charset="-122"/>
              <a:ea typeface="微软雅黑" panose="020B0503020204020204" pitchFamily="34" charset="-122"/>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52" y="3772504"/>
            <a:ext cx="35433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3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ircle(in)">
                                      <p:cBhvr>
                                        <p:cTn id="15" dur="2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27"/>
                                        </p:tgtEl>
                                      </p:cBhvr>
                                    </p:animEffect>
                                    <p:set>
                                      <p:cBhvr>
                                        <p:cTn id="23" dur="1" fill="hold">
                                          <p:stCondLst>
                                            <p:cond delay="499"/>
                                          </p:stCondLst>
                                        </p:cTn>
                                        <p:tgtEl>
                                          <p:spTgt spid="10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left)">
                                      <p:cBhvr>
                                        <p:cTn id="28" dur="500"/>
                                        <p:tgtEl>
                                          <p:spTgt spid="7">
                                            <p:txEl>
                                              <p:pRg st="0" end="0"/>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6" grpId="1"/>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762070"/>
            <a:ext cx="8229600" cy="927100"/>
          </a:xfrm>
        </p:spPr>
        <p:txBody>
          <a:bodyPr/>
          <a:lstStyle/>
          <a:p>
            <a:r>
              <a:rPr lang="en-US" altLang="zh-CN" sz="2400" dirty="0">
                <a:solidFill>
                  <a:srgbClr val="0070C0"/>
                </a:solidFill>
                <a:latin typeface="微软雅黑" panose="020B0503020204020204" pitchFamily="34" charset="-122"/>
                <a:ea typeface="微软雅黑" panose="020B0503020204020204" pitchFamily="34" charset="-122"/>
              </a:rPr>
              <a:t>2. </a:t>
            </a:r>
            <a:r>
              <a:rPr lang="zh-CN" altLang="en-US" sz="2400" dirty="0">
                <a:solidFill>
                  <a:srgbClr val="0070C0"/>
                </a:solidFill>
                <a:latin typeface="微软雅黑" panose="020B0503020204020204" pitchFamily="34" charset="-122"/>
                <a:ea typeface="微软雅黑" panose="020B0503020204020204" pitchFamily="34" charset="-122"/>
              </a:rPr>
              <a:t>信道</a:t>
            </a:r>
            <a:r>
              <a:rPr lang="zh-CN" altLang="en-US" sz="2400" dirty="0">
                <a:solidFill>
                  <a:schemeClr val="tx1"/>
                </a:solidFill>
                <a:latin typeface="微软雅黑" panose="020B0503020204020204" pitchFamily="34" charset="-122"/>
                <a:ea typeface="微软雅黑" panose="020B0503020204020204" pitchFamily="34" charset="-122"/>
              </a:rPr>
              <a:t/>
            </a:r>
            <a:br>
              <a:rPr lang="zh-CN" altLang="en-US" sz="2400" dirty="0">
                <a:solidFill>
                  <a:schemeClr val="tx1"/>
                </a:solidFill>
                <a:latin typeface="微软雅黑" panose="020B0503020204020204" pitchFamily="34" charset="-122"/>
                <a:ea typeface="微软雅黑" panose="020B0503020204020204" pitchFamily="34" charset="-122"/>
              </a:rPr>
            </a:b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r>
              <a:rPr lang="zh-CN" altLang="en-US" sz="2400" dirty="0">
                <a:latin typeface="微软雅黑" panose="020B0503020204020204" pitchFamily="34" charset="-122"/>
                <a:ea typeface="微软雅黑" panose="020B0503020204020204" pitchFamily="34" charset="-122"/>
              </a:rPr>
              <a:t>信号是在信道上传输的，信道是信号传输的通道</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一</a:t>
            </a:r>
            <a:r>
              <a:rPr lang="zh-CN" altLang="en-US" sz="2400" dirty="0">
                <a:latin typeface="微软雅黑" panose="020B0503020204020204" pitchFamily="34" charset="-122"/>
                <a:ea typeface="微软雅黑" panose="020B0503020204020204" pitchFamily="34" charset="-122"/>
              </a:rPr>
              <a:t>条通信</a:t>
            </a:r>
            <a:r>
              <a:rPr lang="zh-CN" altLang="en-US" sz="2400" dirty="0" smtClean="0">
                <a:latin typeface="微软雅黑" panose="020B0503020204020204" pitchFamily="34" charset="-122"/>
                <a:ea typeface="微软雅黑" panose="020B0503020204020204" pitchFamily="34" charset="-122"/>
              </a:rPr>
              <a:t>线路包含</a:t>
            </a:r>
            <a:r>
              <a:rPr lang="zh-CN" altLang="en-US" sz="2400" dirty="0">
                <a:latin typeface="微软雅黑" panose="020B0503020204020204" pitchFamily="34" charset="-122"/>
                <a:ea typeface="微软雅黑" panose="020B0503020204020204" pitchFamily="34" charset="-122"/>
              </a:rPr>
              <a:t>一条发送信道和一条接收信道</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信道</a:t>
            </a:r>
            <a:endParaRPr lang="en-US" altLang="zh-CN" sz="2400" dirty="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p:txBody>
      </p:sp>
      <p:graphicFrame>
        <p:nvGraphicFramePr>
          <p:cNvPr id="7" name="图示 6"/>
          <p:cNvGraphicFramePr/>
          <p:nvPr>
            <p:extLst>
              <p:ext uri="{D42A27DB-BD31-4B8C-83A1-F6EECF244321}">
                <p14:modId xmlns:p14="http://schemas.microsoft.com/office/powerpoint/2010/main" val="2528872857"/>
              </p:ext>
            </p:extLst>
          </p:nvPr>
        </p:nvGraphicFramePr>
        <p:xfrm>
          <a:off x="761940" y="3733792"/>
          <a:ext cx="6096000" cy="264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圆角矩形标注 7"/>
          <p:cNvSpPr/>
          <p:nvPr/>
        </p:nvSpPr>
        <p:spPr bwMode="auto">
          <a:xfrm>
            <a:off x="6352122" y="3657594"/>
            <a:ext cx="1981148" cy="1222871"/>
          </a:xfrm>
          <a:prstGeom prst="wedgeRoundRectCallout">
            <a:avLst>
              <a:gd name="adj1" fmla="val -64790"/>
              <a:gd name="adj2" fmla="val 2822"/>
              <a:gd name="adj3" fmla="val 16667"/>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a:t>在模拟</a:t>
            </a:r>
            <a:r>
              <a:rPr lang="zh-CN" altLang="en-US" dirty="0" smtClean="0"/>
              <a:t>信道</a:t>
            </a:r>
            <a:r>
              <a:rPr lang="zh-CN" altLang="en-US" dirty="0"/>
              <a:t>上将信道划分为多个频段以</a:t>
            </a:r>
            <a:r>
              <a:rPr lang="zh-CN" altLang="en-US" dirty="0" smtClean="0"/>
              <a:t>传输多</a:t>
            </a:r>
            <a:r>
              <a:rPr lang="zh-CN" altLang="en-US" dirty="0"/>
              <a:t>路信号</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9" name="Group 13"/>
          <p:cNvGrpSpPr>
            <a:grpSpLocks/>
          </p:cNvGrpSpPr>
          <p:nvPr/>
        </p:nvGrpSpPr>
        <p:grpSpPr bwMode="auto">
          <a:xfrm>
            <a:off x="1796330" y="2732243"/>
            <a:ext cx="1632645" cy="762010"/>
            <a:chOff x="1831" y="2123"/>
            <a:chExt cx="915" cy="841"/>
          </a:xfrm>
        </p:grpSpPr>
        <p:sp>
          <p:nvSpPr>
            <p:cNvPr id="10" name="Rectangle 8"/>
            <p:cNvSpPr>
              <a:spLocks noChangeArrowheads="1"/>
            </p:cNvSpPr>
            <p:nvPr/>
          </p:nvSpPr>
          <p:spPr bwMode="auto">
            <a:xfrm>
              <a:off x="1951" y="2123"/>
              <a:ext cx="795"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7"/>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8"/>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9"/>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10"/>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11"/>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11"/>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11"/>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11"/>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11"/>
                </a:buBlip>
                <a:defRPr kumimoji="1" sz="2400">
                  <a:solidFill>
                    <a:srgbClr val="0000FF"/>
                  </a:solidFill>
                  <a:latin typeface="Tahoma" pitchFamily="34" charset="0"/>
                  <a:ea typeface="宋体" charset="-122"/>
                </a:defRPr>
              </a:lvl9pPr>
            </a:lstStyle>
            <a:p>
              <a:pPr eaLnBrk="1" hangingPunct="1">
                <a:spcBef>
                  <a:spcPct val="50000"/>
                </a:spcBef>
                <a:buSzTx/>
                <a:buFontTx/>
                <a:buNone/>
              </a:pPr>
              <a:r>
                <a:rPr lang="zh-CN" altLang="en-US" sz="2000" b="1" dirty="0">
                  <a:solidFill>
                    <a:srgbClr val="000066"/>
                  </a:solidFill>
                  <a:latin typeface="宋体" panose="02010600030101010101" pitchFamily="2" charset="-122"/>
                  <a:ea typeface="宋体" panose="02010600030101010101" pitchFamily="2" charset="-122"/>
                </a:rPr>
                <a:t>模拟</a:t>
              </a:r>
              <a:r>
                <a:rPr lang="zh-CN" altLang="en-US" sz="2000" b="1" dirty="0" smtClean="0">
                  <a:solidFill>
                    <a:srgbClr val="000066"/>
                  </a:solidFill>
                  <a:latin typeface="宋体" panose="02010600030101010101" pitchFamily="2" charset="-122"/>
                  <a:ea typeface="宋体" panose="02010600030101010101" pitchFamily="2" charset="-122"/>
                </a:rPr>
                <a:t>信道</a:t>
              </a:r>
              <a:endParaRPr lang="en-US" altLang="zh-CN" sz="2000" b="1" dirty="0" smtClean="0">
                <a:solidFill>
                  <a:srgbClr val="000066"/>
                </a:solidFill>
                <a:latin typeface="宋体" panose="02010600030101010101" pitchFamily="2" charset="-122"/>
                <a:ea typeface="宋体" panose="02010600030101010101" pitchFamily="2" charset="-122"/>
              </a:endParaRPr>
            </a:p>
            <a:p>
              <a:pPr eaLnBrk="1" hangingPunct="1">
                <a:spcBef>
                  <a:spcPct val="50000"/>
                </a:spcBef>
                <a:buSzTx/>
                <a:buFontTx/>
                <a:buNone/>
              </a:pPr>
              <a:r>
                <a:rPr lang="zh-CN" altLang="en-US" sz="2000" b="1" dirty="0" smtClean="0">
                  <a:solidFill>
                    <a:srgbClr val="000066"/>
                  </a:solidFill>
                  <a:latin typeface="宋体" panose="02010600030101010101" pitchFamily="2" charset="-122"/>
                  <a:ea typeface="宋体" panose="02010600030101010101" pitchFamily="2" charset="-122"/>
                </a:rPr>
                <a:t>数字信道</a:t>
              </a:r>
              <a:endParaRPr lang="zh-CN" altLang="en-US" sz="2000" b="1" dirty="0">
                <a:solidFill>
                  <a:srgbClr val="000066"/>
                </a:solidFill>
                <a:latin typeface="宋体" panose="02010600030101010101" pitchFamily="2" charset="-122"/>
                <a:ea typeface="宋体" panose="02010600030101010101" pitchFamily="2" charset="-122"/>
              </a:endParaRPr>
            </a:p>
          </p:txBody>
        </p:sp>
        <p:sp>
          <p:nvSpPr>
            <p:cNvPr id="11" name="AutoShape 9"/>
            <p:cNvSpPr>
              <a:spLocks/>
            </p:cNvSpPr>
            <p:nvPr/>
          </p:nvSpPr>
          <p:spPr bwMode="auto">
            <a:xfrm>
              <a:off x="1831" y="2175"/>
              <a:ext cx="120" cy="788"/>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7"/>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8"/>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9"/>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10"/>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11"/>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11"/>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11"/>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11"/>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11"/>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sp>
        <p:nvSpPr>
          <p:cNvPr id="12" name="TextBox 11"/>
          <p:cNvSpPr txBox="1"/>
          <p:nvPr/>
        </p:nvSpPr>
        <p:spPr>
          <a:xfrm>
            <a:off x="3278032" y="2732243"/>
            <a:ext cx="4570482"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zh-CN" altLang="en-US" dirty="0" smtClean="0"/>
              <a:t>使用</a:t>
            </a:r>
            <a:r>
              <a:rPr lang="zh-CN" altLang="en-US" dirty="0"/>
              <a:t>模拟信号传输数据的信道称为模拟信道</a:t>
            </a:r>
          </a:p>
        </p:txBody>
      </p:sp>
      <p:sp>
        <p:nvSpPr>
          <p:cNvPr id="13" name="TextBox 12"/>
          <p:cNvSpPr txBox="1"/>
          <p:nvPr/>
        </p:nvSpPr>
        <p:spPr>
          <a:xfrm>
            <a:off x="3278032" y="3224076"/>
            <a:ext cx="4918873" cy="2585323"/>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mtClean="0"/>
              <a:t>使用</a:t>
            </a:r>
            <a:r>
              <a:rPr lang="zh-CN" altLang="en-US" dirty="0" smtClean="0"/>
              <a:t>数字信号</a:t>
            </a:r>
            <a:r>
              <a:rPr lang="zh-CN" altLang="en-US" dirty="0"/>
              <a:t>传输数据的信道</a:t>
            </a:r>
            <a:r>
              <a:rPr lang="zh-CN" altLang="en-US" dirty="0" smtClean="0"/>
              <a:t>称为</a:t>
            </a:r>
            <a:r>
              <a:rPr lang="zh-CN" altLang="en-US" dirty="0"/>
              <a:t>数字信道</a:t>
            </a:r>
            <a:r>
              <a:rPr lang="zh-CN" altLang="en-US" dirty="0" smtClean="0"/>
              <a:t>。</a:t>
            </a:r>
            <a:endParaRPr lang="en-US" altLang="zh-CN" dirty="0" smtClean="0"/>
          </a:p>
          <a:p>
            <a:r>
              <a:rPr lang="zh-CN" altLang="en-US" dirty="0" smtClean="0"/>
              <a:t>特点：</a:t>
            </a:r>
            <a:r>
              <a:rPr lang="en-US" altLang="zh-CN" dirty="0" smtClean="0"/>
              <a:t>1.</a:t>
            </a:r>
            <a:r>
              <a:rPr lang="zh-CN" altLang="en-US" dirty="0" smtClean="0"/>
              <a:t>传输由二进制码</a:t>
            </a:r>
            <a:r>
              <a:rPr lang="en-US" altLang="zh-CN" dirty="0" smtClean="0"/>
              <a:t>1</a:t>
            </a:r>
            <a:r>
              <a:rPr lang="zh-CN" altLang="en-US" dirty="0" smtClean="0"/>
              <a:t>和</a:t>
            </a:r>
            <a:r>
              <a:rPr lang="en-US" altLang="zh-CN" dirty="0" smtClean="0"/>
              <a:t>0</a:t>
            </a:r>
            <a:r>
              <a:rPr lang="zh-CN" altLang="en-US" dirty="0" smtClean="0"/>
              <a:t>组成</a:t>
            </a:r>
            <a:r>
              <a:rPr lang="zh-CN" altLang="en-US" dirty="0"/>
              <a:t>的</a:t>
            </a:r>
            <a:r>
              <a:rPr lang="zh-CN" altLang="en-US" dirty="0" smtClean="0"/>
              <a:t>数字信号</a:t>
            </a:r>
            <a:r>
              <a:rPr lang="zh-CN" altLang="en-US" dirty="0"/>
              <a:t>；</a:t>
            </a:r>
            <a:endParaRPr lang="en-US" altLang="zh-CN" dirty="0" smtClean="0"/>
          </a:p>
          <a:p>
            <a:r>
              <a:rPr lang="zh-CN" altLang="en-US" dirty="0" smtClean="0"/>
              <a:t>           </a:t>
            </a:r>
            <a:r>
              <a:rPr lang="en-US" altLang="zh-CN" dirty="0" smtClean="0"/>
              <a:t>2.</a:t>
            </a:r>
            <a:r>
              <a:rPr lang="zh-CN" altLang="en-US" dirty="0" smtClean="0"/>
              <a:t>一般</a:t>
            </a:r>
            <a:r>
              <a:rPr lang="zh-CN" altLang="en-US" dirty="0"/>
              <a:t>编码为高 </a:t>
            </a:r>
            <a:r>
              <a:rPr lang="en-US" altLang="zh-CN" dirty="0"/>
              <a:t>/ </a:t>
            </a:r>
            <a:r>
              <a:rPr lang="zh-CN" altLang="en-US" dirty="0" smtClean="0"/>
              <a:t>低电平</a:t>
            </a:r>
            <a:r>
              <a:rPr lang="zh-CN" altLang="en-US" dirty="0"/>
              <a:t>、脉冲在</a:t>
            </a:r>
            <a:r>
              <a:rPr lang="zh-CN" altLang="en-US" dirty="0" smtClean="0"/>
              <a:t>模拟 </a:t>
            </a:r>
            <a:endParaRPr lang="en-US" altLang="zh-CN" dirty="0" smtClean="0"/>
          </a:p>
          <a:p>
            <a:r>
              <a:rPr lang="en-US" altLang="zh-CN" dirty="0"/>
              <a:t> </a:t>
            </a:r>
            <a:r>
              <a:rPr lang="en-US" altLang="zh-CN" dirty="0" smtClean="0"/>
              <a:t>            </a:t>
            </a:r>
            <a:r>
              <a:rPr lang="zh-CN" altLang="en-US" dirty="0" smtClean="0"/>
              <a:t> 信道</a:t>
            </a:r>
            <a:r>
              <a:rPr lang="zh-CN" altLang="en-US" dirty="0"/>
              <a:t>上上升 </a:t>
            </a:r>
            <a:r>
              <a:rPr lang="en-US" altLang="zh-CN" dirty="0"/>
              <a:t>/ </a:t>
            </a:r>
            <a:r>
              <a:rPr lang="zh-CN" altLang="en-US" dirty="0"/>
              <a:t>下降沿、有 </a:t>
            </a:r>
            <a:r>
              <a:rPr lang="en-US" altLang="zh-CN" dirty="0"/>
              <a:t>/ </a:t>
            </a:r>
            <a:r>
              <a:rPr lang="zh-CN" altLang="en-US" dirty="0"/>
              <a:t>无光脉冲</a:t>
            </a:r>
            <a:r>
              <a:rPr lang="zh-CN" altLang="en-US" dirty="0" smtClean="0"/>
              <a:t>等</a:t>
            </a:r>
            <a:endParaRPr lang="en-US" altLang="zh-CN" dirty="0" smtClean="0"/>
          </a:p>
          <a:p>
            <a:r>
              <a:rPr lang="en-US" altLang="zh-CN" dirty="0"/>
              <a:t> </a:t>
            </a:r>
            <a:r>
              <a:rPr lang="en-US" altLang="zh-CN" dirty="0" smtClean="0"/>
              <a:t>        </a:t>
            </a:r>
            <a:r>
              <a:rPr lang="zh-CN" altLang="en-US" dirty="0" smtClean="0"/>
              <a:t>     两种状态；</a:t>
            </a:r>
            <a:endParaRPr lang="en-US" altLang="zh-CN" dirty="0" smtClean="0"/>
          </a:p>
          <a:p>
            <a:r>
              <a:rPr lang="en-US" altLang="zh-CN" dirty="0" smtClean="0"/>
              <a:t>           3.</a:t>
            </a:r>
            <a:r>
              <a:rPr lang="zh-CN" altLang="en-US" dirty="0" smtClean="0"/>
              <a:t> 具有</a:t>
            </a:r>
            <a:r>
              <a:rPr lang="zh-CN" altLang="en-US" dirty="0"/>
              <a:t>相当大的容错</a:t>
            </a:r>
            <a:r>
              <a:rPr lang="zh-CN" altLang="en-US" dirty="0" smtClean="0"/>
              <a:t>范围，在</a:t>
            </a:r>
            <a:r>
              <a:rPr lang="zh-CN" altLang="en-US" dirty="0"/>
              <a:t>传输</a:t>
            </a:r>
            <a:r>
              <a:rPr lang="zh-CN" altLang="en-US" dirty="0" smtClean="0"/>
              <a:t>过程</a:t>
            </a:r>
            <a:endParaRPr lang="en-US" altLang="zh-CN" dirty="0" smtClean="0"/>
          </a:p>
          <a:p>
            <a:r>
              <a:rPr lang="en-US" altLang="zh-CN" dirty="0"/>
              <a:t> </a:t>
            </a:r>
            <a:r>
              <a:rPr lang="en-US" altLang="zh-CN" dirty="0" smtClean="0"/>
              <a:t>            </a:t>
            </a:r>
            <a:r>
              <a:rPr lang="zh-CN" altLang="en-US" dirty="0" smtClean="0"/>
              <a:t>  中即使有一定信号</a:t>
            </a:r>
            <a:r>
              <a:rPr lang="zh-CN" altLang="en-US" dirty="0"/>
              <a:t>畸变，也</a:t>
            </a:r>
            <a:r>
              <a:rPr lang="zh-CN" altLang="en-US" dirty="0" smtClean="0"/>
              <a:t>不影响接</a:t>
            </a:r>
            <a:endParaRPr lang="en-US" altLang="zh-CN" dirty="0" smtClean="0"/>
          </a:p>
          <a:p>
            <a:r>
              <a:rPr lang="en-US" altLang="zh-CN" dirty="0"/>
              <a:t> </a:t>
            </a:r>
            <a:r>
              <a:rPr lang="en-US" altLang="zh-CN" dirty="0" smtClean="0"/>
              <a:t>              </a:t>
            </a:r>
            <a:r>
              <a:rPr lang="zh-CN" altLang="en-US" dirty="0" smtClean="0"/>
              <a:t>收方</a:t>
            </a:r>
            <a:r>
              <a:rPr lang="zh-CN" altLang="en-US" dirty="0"/>
              <a:t>的正确判断。</a:t>
            </a:r>
          </a:p>
          <a:p>
            <a:endParaRPr lang="zh-CN" altLang="en-US" dirty="0"/>
          </a:p>
        </p:txBody>
      </p:sp>
      <p:sp>
        <p:nvSpPr>
          <p:cNvPr id="22" name="圆角矩形标注 21"/>
          <p:cNvSpPr/>
          <p:nvPr/>
        </p:nvSpPr>
        <p:spPr bwMode="auto">
          <a:xfrm>
            <a:off x="6455175" y="4250776"/>
            <a:ext cx="1752554" cy="1812160"/>
          </a:xfrm>
          <a:prstGeom prst="wedgeRoundRectCallout">
            <a:avLst>
              <a:gd name="adj1" fmla="val -74631"/>
              <a:gd name="adj2" fmla="val -5078"/>
              <a:gd name="adj3" fmla="val 16667"/>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a:t>在数字信道上将传输时间分</a:t>
            </a:r>
          </a:p>
          <a:p>
            <a:r>
              <a:rPr lang="zh-CN" altLang="en-US" dirty="0"/>
              <a:t>割为多个时隙以传输多路信号，这是</a:t>
            </a:r>
            <a:r>
              <a:rPr lang="zh-CN" altLang="en-US" dirty="0" smtClean="0"/>
              <a:t>数据通信主流</a:t>
            </a:r>
            <a:r>
              <a:rPr lang="zh-CN" altLang="en-US" dirty="0"/>
              <a:t>技术。</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圆角矩形标注 23"/>
          <p:cNvSpPr/>
          <p:nvPr/>
        </p:nvSpPr>
        <p:spPr bwMode="auto">
          <a:xfrm>
            <a:off x="6444351" y="4648168"/>
            <a:ext cx="1752554" cy="1596608"/>
          </a:xfrm>
          <a:prstGeom prst="wedgeRoundRectCallout">
            <a:avLst>
              <a:gd name="adj1" fmla="val -75459"/>
              <a:gd name="adj2" fmla="val 18724"/>
              <a:gd name="adj3" fmla="val 16667"/>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a:t>对于光信号的传输，采用波分</a:t>
            </a:r>
            <a:r>
              <a:rPr lang="zh-CN" altLang="en-US" dirty="0" smtClean="0"/>
              <a:t>多路复用，充分</a:t>
            </a:r>
            <a:r>
              <a:rPr lang="zh-CN" altLang="en-US" dirty="0"/>
              <a:t>挖掘</a:t>
            </a:r>
            <a:r>
              <a:rPr lang="zh-CN" altLang="en-US" dirty="0" smtClean="0"/>
              <a:t>光纤巨大</a:t>
            </a:r>
            <a:r>
              <a:rPr lang="zh-CN" altLang="en-US" dirty="0"/>
              <a:t>带宽潜力。</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17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circle(in)">
                                      <p:cBhvr>
                                        <p:cTn id="56" dur="2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ircle(in)">
                                      <p:cBhvr>
                                        <p:cTn id="66" dur="20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8" grpId="1" animBg="1"/>
      <p:bldP spid="12" grpId="0" animBg="1"/>
      <p:bldP spid="12" grpId="1" animBg="1"/>
      <p:bldP spid="13" grpId="0" animBg="1"/>
      <p:bldP spid="13" grpId="1" animBg="1"/>
      <p:bldP spid="22" grpId="0" animBg="1"/>
      <p:bldP spid="22" grpId="1" animBg="1"/>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506" y="609674"/>
            <a:ext cx="8229600" cy="927100"/>
          </a:xfrm>
        </p:spPr>
        <p:txBody>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3.</a:t>
            </a:r>
            <a:r>
              <a:rPr lang="zh-CN" altLang="en-US" sz="2400" dirty="0" smtClean="0">
                <a:solidFill>
                  <a:srgbClr val="0070C0"/>
                </a:solidFill>
                <a:latin typeface="微软雅黑" panose="020B0503020204020204" pitchFamily="34" charset="-122"/>
                <a:ea typeface="微软雅黑" panose="020B0503020204020204" pitchFamily="34" charset="-122"/>
              </a:rPr>
              <a:t>传输方式</a:t>
            </a: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04912" y="1547008"/>
            <a:ext cx="7924700" cy="4525963"/>
          </a:xfrm>
        </p:spPr>
        <p:txBody>
          <a:bodyPr/>
          <a:lstStyle/>
          <a:p>
            <a:endParaRPr lang="en-US" altLang="zh-CN" sz="2400" dirty="0" smtClean="0">
              <a:latin typeface="微软雅黑" panose="020B0503020204020204" pitchFamily="34" charset="-122"/>
              <a:ea typeface="微软雅黑" panose="020B0503020204020204" pitchFamily="34" charset="-122"/>
            </a:endParaRPr>
          </a:p>
          <a:p>
            <a:endParaRPr kumimoji="1" lang="zh-CN" altLang="en-US" sz="2400" b="1" dirty="0">
              <a:solidFill>
                <a:srgbClr val="000066"/>
              </a:solidFill>
              <a:latin typeface="微软雅黑" panose="020B0503020204020204" pitchFamily="34" charset="-122"/>
              <a:ea typeface="微软雅黑" panose="020B0503020204020204" pitchFamily="34" charset="-122"/>
            </a:endParaRPr>
          </a:p>
        </p:txBody>
      </p:sp>
      <p:grpSp>
        <p:nvGrpSpPr>
          <p:cNvPr id="4" name="Group 13"/>
          <p:cNvGrpSpPr>
            <a:grpSpLocks/>
          </p:cNvGrpSpPr>
          <p:nvPr/>
        </p:nvGrpSpPr>
        <p:grpSpPr bwMode="auto">
          <a:xfrm>
            <a:off x="2300511" y="2364489"/>
            <a:ext cx="2438336" cy="2438336"/>
            <a:chOff x="1831" y="2123"/>
            <a:chExt cx="1952" cy="841"/>
          </a:xfrm>
        </p:grpSpPr>
        <p:sp>
          <p:nvSpPr>
            <p:cNvPr id="5" name="Rectangle 8"/>
            <p:cNvSpPr>
              <a:spLocks noChangeArrowheads="1"/>
            </p:cNvSpPr>
            <p:nvPr/>
          </p:nvSpPr>
          <p:spPr bwMode="auto">
            <a:xfrm>
              <a:off x="1951" y="2123"/>
              <a:ext cx="1832"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50000"/>
                </a:spcBef>
                <a:buSzTx/>
                <a:buFontTx/>
                <a:buNone/>
              </a:pPr>
              <a:r>
                <a:rPr lang="zh-CN" altLang="en-US" b="1" dirty="0" smtClean="0">
                  <a:solidFill>
                    <a:srgbClr val="000066"/>
                  </a:solidFill>
                  <a:latin typeface="微软雅黑" panose="020B0503020204020204" pitchFamily="34" charset="-122"/>
                  <a:ea typeface="微软雅黑" panose="020B0503020204020204" pitchFamily="34" charset="-122"/>
                </a:rPr>
                <a:t>基带传输</a:t>
              </a:r>
              <a:endParaRPr lang="en-US" altLang="zh-CN" b="1" dirty="0" smtClean="0">
                <a:solidFill>
                  <a:srgbClr val="000066"/>
                </a:solidFill>
                <a:latin typeface="微软雅黑" panose="020B0503020204020204" pitchFamily="34" charset="-122"/>
                <a:ea typeface="微软雅黑" panose="020B0503020204020204" pitchFamily="34" charset="-122"/>
              </a:endParaRPr>
            </a:p>
            <a:p>
              <a:pPr eaLnBrk="1" hangingPunct="1">
                <a:spcBef>
                  <a:spcPct val="50000"/>
                </a:spcBef>
                <a:buSzTx/>
                <a:buFontTx/>
                <a:buNone/>
              </a:pPr>
              <a:endParaRPr lang="en-US" altLang="zh-CN" b="1" dirty="0" smtClean="0">
                <a:solidFill>
                  <a:srgbClr val="000066"/>
                </a:solidFill>
                <a:latin typeface="微软雅黑" panose="020B0503020204020204" pitchFamily="34" charset="-122"/>
                <a:ea typeface="微软雅黑" panose="020B0503020204020204" pitchFamily="34" charset="-122"/>
              </a:endParaRPr>
            </a:p>
            <a:p>
              <a:pPr eaLnBrk="1" hangingPunct="1">
                <a:spcBef>
                  <a:spcPct val="50000"/>
                </a:spcBef>
                <a:buSzTx/>
                <a:buFontTx/>
                <a:buNone/>
              </a:pPr>
              <a:r>
                <a:rPr lang="zh-CN" altLang="en-US" b="1" dirty="0">
                  <a:solidFill>
                    <a:srgbClr val="000066"/>
                  </a:solidFill>
                  <a:latin typeface="微软雅黑" panose="020B0503020204020204" pitchFamily="34" charset="-122"/>
                  <a:ea typeface="微软雅黑" panose="020B0503020204020204" pitchFamily="34" charset="-122"/>
                </a:rPr>
                <a:t>宽带</a:t>
              </a:r>
              <a:r>
                <a:rPr lang="zh-CN" altLang="en-US" b="1" dirty="0" smtClean="0">
                  <a:solidFill>
                    <a:srgbClr val="000066"/>
                  </a:solidFill>
                  <a:latin typeface="微软雅黑" panose="020B0503020204020204" pitchFamily="34" charset="-122"/>
                  <a:ea typeface="微软雅黑" panose="020B0503020204020204" pitchFamily="34" charset="-122"/>
                </a:rPr>
                <a:t>传输</a:t>
              </a:r>
              <a:endParaRPr lang="en-US" altLang="zh-CN" b="1" dirty="0" smtClean="0">
                <a:solidFill>
                  <a:srgbClr val="000066"/>
                </a:solidFill>
                <a:latin typeface="微软雅黑" panose="020B0503020204020204" pitchFamily="34" charset="-122"/>
                <a:ea typeface="微软雅黑" panose="020B0503020204020204" pitchFamily="34" charset="-122"/>
              </a:endParaRPr>
            </a:p>
            <a:p>
              <a:pPr eaLnBrk="1" hangingPunct="1">
                <a:spcBef>
                  <a:spcPct val="50000"/>
                </a:spcBef>
                <a:buSzTx/>
                <a:buFontTx/>
                <a:buNone/>
              </a:pPr>
              <a:endParaRPr lang="en-US" altLang="zh-CN" b="1" dirty="0" smtClean="0">
                <a:solidFill>
                  <a:srgbClr val="000066"/>
                </a:solidFill>
                <a:latin typeface="微软雅黑" panose="020B0503020204020204" pitchFamily="34" charset="-122"/>
                <a:ea typeface="微软雅黑" panose="020B0503020204020204" pitchFamily="34" charset="-122"/>
              </a:endParaRPr>
            </a:p>
            <a:p>
              <a:pPr eaLnBrk="1" hangingPunct="1">
                <a:spcBef>
                  <a:spcPct val="50000"/>
                </a:spcBef>
                <a:buSzTx/>
                <a:buFontTx/>
                <a:buNone/>
              </a:pPr>
              <a:r>
                <a:rPr lang="zh-CN" altLang="en-US" b="1" dirty="0">
                  <a:solidFill>
                    <a:srgbClr val="000066"/>
                  </a:solidFill>
                  <a:latin typeface="微软雅黑" panose="020B0503020204020204" pitchFamily="34" charset="-122"/>
                  <a:ea typeface="微软雅黑" panose="020B0503020204020204" pitchFamily="34" charset="-122"/>
                </a:rPr>
                <a:t>频带传输</a:t>
              </a:r>
              <a:endParaRPr lang="en-US" altLang="zh-CN" b="1" dirty="0">
                <a:solidFill>
                  <a:srgbClr val="000066"/>
                </a:solidFill>
                <a:latin typeface="微软雅黑" panose="020B0503020204020204" pitchFamily="34" charset="-122"/>
                <a:ea typeface="微软雅黑" panose="020B0503020204020204" pitchFamily="34" charset="-122"/>
              </a:endParaRPr>
            </a:p>
          </p:txBody>
        </p:sp>
        <p:sp>
          <p:nvSpPr>
            <p:cNvPr id="6" name="AutoShape 9"/>
            <p:cNvSpPr>
              <a:spLocks/>
            </p:cNvSpPr>
            <p:nvPr/>
          </p:nvSpPr>
          <p:spPr bwMode="auto">
            <a:xfrm>
              <a:off x="1831" y="2175"/>
              <a:ext cx="120" cy="788"/>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sp>
        <p:nvSpPr>
          <p:cNvPr id="7" name="TextBox 6"/>
          <p:cNvSpPr txBox="1"/>
          <p:nvPr/>
        </p:nvSpPr>
        <p:spPr>
          <a:xfrm>
            <a:off x="1233738" y="3426757"/>
            <a:ext cx="914376" cy="461665"/>
          </a:xfrm>
          <a:prstGeom prst="rect">
            <a:avLst/>
          </a:prstGeom>
          <a:noFill/>
        </p:spPr>
        <p:txBody>
          <a:bodyPr wrap="square" rtlCol="0">
            <a:spAutoFit/>
          </a:bodyPr>
          <a:lstStyle/>
          <a:p>
            <a:pPr>
              <a:spcBef>
                <a:spcPct val="50000"/>
              </a:spcBef>
            </a:pPr>
            <a:r>
              <a:rPr kumimoji="1" lang="zh-CN" altLang="en-US" sz="2400" b="1" dirty="0">
                <a:solidFill>
                  <a:srgbClr val="000066"/>
                </a:solidFill>
                <a:latin typeface="微软雅黑" panose="020B0503020204020204" pitchFamily="34" charset="-122"/>
                <a:ea typeface="微软雅黑" panose="020B0503020204020204" pitchFamily="34" charset="-122"/>
              </a:rPr>
              <a:t>分类</a:t>
            </a:r>
          </a:p>
        </p:txBody>
      </p:sp>
      <p:sp>
        <p:nvSpPr>
          <p:cNvPr id="8" name="TextBox 7"/>
          <p:cNvSpPr txBox="1"/>
          <p:nvPr/>
        </p:nvSpPr>
        <p:spPr>
          <a:xfrm>
            <a:off x="3976866" y="1696070"/>
            <a:ext cx="396229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dirty="0" smtClean="0">
                <a:latin typeface="微软雅黑" panose="020B0503020204020204" pitchFamily="34" charset="-122"/>
                <a:ea typeface="微软雅黑" panose="020B0503020204020204" pitchFamily="34" charset="-122"/>
              </a:rPr>
              <a:t>把</a:t>
            </a:r>
            <a:r>
              <a:rPr lang="zh-CN" altLang="en-US" dirty="0">
                <a:latin typeface="微软雅黑" panose="020B0503020204020204" pitchFamily="34" charset="-122"/>
                <a:ea typeface="微软雅黑" panose="020B0503020204020204" pitchFamily="34" charset="-122"/>
              </a:rPr>
              <a:t>数字脉冲信号固有的频带称为基带，把</a:t>
            </a:r>
            <a:r>
              <a:rPr lang="zh-CN" altLang="en-US" dirty="0" smtClean="0">
                <a:latin typeface="微软雅黑" panose="020B0503020204020204" pitchFamily="34" charset="-122"/>
                <a:ea typeface="微软雅黑" panose="020B0503020204020204" pitchFamily="34" charset="-122"/>
              </a:rPr>
              <a:t>数字脉冲</a:t>
            </a:r>
            <a:r>
              <a:rPr lang="zh-CN" altLang="en-US" dirty="0">
                <a:latin typeface="微软雅黑" panose="020B0503020204020204" pitchFamily="34" charset="-122"/>
                <a:ea typeface="微软雅黑" panose="020B0503020204020204" pitchFamily="34" charset="-122"/>
              </a:rPr>
              <a:t>信号称为</a:t>
            </a:r>
            <a:r>
              <a:rPr lang="zh-CN" altLang="en-US" dirty="0" smtClean="0">
                <a:latin typeface="微软雅黑" panose="020B0503020204020204" pitchFamily="34" charset="-122"/>
                <a:ea typeface="微软雅黑" panose="020B0503020204020204" pitchFamily="34" charset="-122"/>
              </a:rPr>
              <a:t>基带信号；在</a:t>
            </a:r>
            <a:r>
              <a:rPr lang="zh-CN" altLang="en-US" dirty="0">
                <a:latin typeface="微软雅黑" panose="020B0503020204020204" pitchFamily="34" charset="-122"/>
                <a:ea typeface="微软雅黑" panose="020B0503020204020204" pitchFamily="34" charset="-122"/>
              </a:rPr>
              <a:t>信道上直接传送数据的基带信号的传输称为</a:t>
            </a:r>
            <a:r>
              <a:rPr lang="zh-CN" altLang="en-US" dirty="0" smtClean="0">
                <a:latin typeface="微软雅黑" panose="020B0503020204020204" pitchFamily="34" charset="-122"/>
                <a:ea typeface="微软雅黑" panose="020B0503020204020204" pitchFamily="34" charset="-122"/>
              </a:rPr>
              <a:t>基带传输；基带传输是最</a:t>
            </a:r>
            <a:r>
              <a:rPr lang="zh-CN" altLang="en-US" dirty="0">
                <a:latin typeface="微软雅黑" panose="020B0503020204020204" pitchFamily="34" charset="-122"/>
                <a:ea typeface="微软雅黑" panose="020B0503020204020204" pitchFamily="34" charset="-122"/>
              </a:rPr>
              <a:t>简单、最基本的传输方式，常用于局域网中。</a:t>
            </a:r>
          </a:p>
          <a:p>
            <a:endParaRPr lang="zh-CN" altLang="en-US" dirty="0">
              <a:latin typeface="微软雅黑" panose="020B0503020204020204" pitchFamily="34" charset="-122"/>
              <a:ea typeface="微软雅黑" panose="020B0503020204020204" pitchFamily="34" charset="-122"/>
            </a:endParaRPr>
          </a:p>
        </p:txBody>
      </p:sp>
      <p:sp>
        <p:nvSpPr>
          <p:cNvPr id="9" name="TextBox 8"/>
          <p:cNvSpPr txBox="1"/>
          <p:nvPr/>
        </p:nvSpPr>
        <p:spPr>
          <a:xfrm>
            <a:off x="3958677" y="2780427"/>
            <a:ext cx="396229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宽带信号是将基带信号进行调制后形成的频分复用模拟信号</a:t>
            </a:r>
            <a:r>
              <a:rPr lang="zh-CN" altLang="en-US" dirty="0" smtClean="0">
                <a:latin typeface="微软雅黑" panose="020B0503020204020204" pitchFamily="34" charset="-122"/>
                <a:ea typeface="微软雅黑" panose="020B0503020204020204" pitchFamily="34" charset="-122"/>
              </a:rPr>
              <a:t>。各</a:t>
            </a:r>
            <a:r>
              <a:rPr lang="zh-CN" altLang="en-US" dirty="0">
                <a:latin typeface="微软雅黑" panose="020B0503020204020204" pitchFamily="34" charset="-122"/>
                <a:ea typeface="微软雅黑" panose="020B0503020204020204" pitchFamily="34" charset="-122"/>
              </a:rPr>
              <a:t>路</a:t>
            </a:r>
            <a:r>
              <a:rPr lang="zh-CN" altLang="en-US" dirty="0" smtClean="0">
                <a:latin typeface="微软雅黑" panose="020B0503020204020204" pitchFamily="34" charset="-122"/>
                <a:ea typeface="微软雅黑" panose="020B0503020204020204" pitchFamily="34" charset="-122"/>
              </a:rPr>
              <a:t>基带信号</a:t>
            </a:r>
            <a:r>
              <a:rPr lang="zh-CN" altLang="en-US" dirty="0">
                <a:latin typeface="微软雅黑" panose="020B0503020204020204" pitchFamily="34" charset="-122"/>
                <a:ea typeface="微软雅黑" panose="020B0503020204020204" pitchFamily="34" charset="-122"/>
              </a:rPr>
              <a:t>经过调制后</a:t>
            </a:r>
            <a:r>
              <a:rPr lang="zh-CN" altLang="en-US" dirty="0" smtClean="0">
                <a:latin typeface="微软雅黑" panose="020B0503020204020204" pitchFamily="34" charset="-122"/>
                <a:ea typeface="微软雅黑" panose="020B0503020204020204" pitchFamily="34" charset="-122"/>
              </a:rPr>
              <a:t>，在</a:t>
            </a:r>
            <a:r>
              <a:rPr lang="zh-CN" altLang="en-US" dirty="0">
                <a:latin typeface="微软雅黑" panose="020B0503020204020204" pitchFamily="34" charset="-122"/>
                <a:ea typeface="微软雅黑" panose="020B0503020204020204" pitchFamily="34" charset="-122"/>
              </a:rPr>
              <a:t>一条电缆中可以同时传送多路数字信号</a:t>
            </a:r>
            <a:r>
              <a:rPr lang="zh-CN" altLang="en-US" dirty="0" smtClean="0">
                <a:latin typeface="微软雅黑" panose="020B0503020204020204" pitchFamily="34" charset="-122"/>
                <a:ea typeface="微软雅黑" panose="020B0503020204020204" pitchFamily="34" charset="-122"/>
              </a:rPr>
              <a:t>，从而</a:t>
            </a:r>
            <a:r>
              <a:rPr lang="zh-CN" altLang="en-US" dirty="0">
                <a:latin typeface="微软雅黑" panose="020B0503020204020204" pitchFamily="34" charset="-122"/>
                <a:ea typeface="微软雅黑" panose="020B0503020204020204" pitchFamily="34" charset="-122"/>
              </a:rPr>
              <a:t>提高线路的利用率</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10" name="TextBox 9"/>
          <p:cNvSpPr txBox="1"/>
          <p:nvPr/>
        </p:nvSpPr>
        <p:spPr>
          <a:xfrm>
            <a:off x="3991332" y="3809990"/>
            <a:ext cx="3962296"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指将数字信号调制成模拟信号后再发送和传输，</a:t>
            </a:r>
            <a:r>
              <a:rPr lang="zh-CN" altLang="en-US" dirty="0" smtClean="0">
                <a:latin typeface="微软雅黑" panose="020B0503020204020204" pitchFamily="34" charset="-122"/>
                <a:ea typeface="微软雅黑" panose="020B0503020204020204" pitchFamily="34" charset="-122"/>
              </a:rPr>
              <a:t>到达接收</a:t>
            </a:r>
            <a:r>
              <a:rPr lang="zh-CN" altLang="en-US" dirty="0">
                <a:latin typeface="微软雅黑" panose="020B0503020204020204" pitchFamily="34" charset="-122"/>
                <a:ea typeface="微软雅黑" panose="020B0503020204020204" pitchFamily="34" charset="-122"/>
              </a:rPr>
              <a:t>端时再把模拟信号解调成原来的数字信号的一种传输方式</a:t>
            </a:r>
            <a:r>
              <a:rPr lang="zh-CN" altLang="en-US" dirty="0" smtClean="0">
                <a:latin typeface="微软雅黑" panose="020B0503020204020204" pitchFamily="34" charset="-122"/>
                <a:ea typeface="微软雅黑" panose="020B0503020204020204" pitchFamily="34" charset="-122"/>
              </a:rPr>
              <a:t>。可以解决</a:t>
            </a:r>
            <a:r>
              <a:rPr lang="zh-CN" altLang="en-US" dirty="0">
                <a:latin typeface="微软雅黑" panose="020B0503020204020204" pitchFamily="34" charset="-122"/>
                <a:ea typeface="微软雅黑" panose="020B0503020204020204" pitchFamily="34" charset="-122"/>
              </a:rPr>
              <a:t>数字信号在模拟信道中传输所产生的信号失真</a:t>
            </a:r>
            <a:r>
              <a:rPr lang="zh-CN" altLang="en-US" dirty="0" smtClean="0">
                <a:latin typeface="微软雅黑" panose="020B0503020204020204" pitchFamily="34" charset="-122"/>
                <a:ea typeface="微软雅黑" panose="020B0503020204020204" pitchFamily="34" charset="-122"/>
              </a:rPr>
              <a:t>问题。</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2580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457278"/>
            <a:ext cx="8229600" cy="927100"/>
          </a:xfrm>
        </p:spPr>
        <p:txBody>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4.</a:t>
            </a:r>
            <a:r>
              <a:rPr lang="zh-CN" altLang="en-US" sz="2400" dirty="0">
                <a:solidFill>
                  <a:srgbClr val="0070C0"/>
                </a:solidFill>
                <a:latin typeface="微软雅黑" panose="020B0503020204020204" pitchFamily="34" charset="-122"/>
                <a:ea typeface="微软雅黑" panose="020B0503020204020204" pitchFamily="34" charset="-122"/>
              </a:rPr>
              <a:t>通信方式</a:t>
            </a:r>
            <a:br>
              <a:rPr lang="zh-CN" altLang="en-US" sz="2400" dirty="0">
                <a:solidFill>
                  <a:srgbClr val="0070C0"/>
                </a:solidFill>
                <a:latin typeface="微软雅黑" panose="020B0503020204020204" pitchFamily="34" charset="-122"/>
                <a:ea typeface="微软雅黑" panose="020B0503020204020204" pitchFamily="34" charset="-122"/>
              </a:rPr>
            </a:br>
            <a:endParaRPr lang="zh-CN" altLang="en-US" sz="2400" dirty="0">
              <a:solidFill>
                <a:srgbClr val="0070C0"/>
              </a:solidFill>
              <a:latin typeface="微软雅黑" panose="020B0503020204020204" pitchFamily="34" charset="-122"/>
              <a:ea typeface="微软雅黑" panose="020B0503020204020204" pitchFamily="34" charset="-122"/>
            </a:endParaRPr>
          </a:p>
        </p:txBody>
      </p:sp>
      <p:grpSp>
        <p:nvGrpSpPr>
          <p:cNvPr id="4" name="Group 13"/>
          <p:cNvGrpSpPr>
            <a:grpSpLocks/>
          </p:cNvGrpSpPr>
          <p:nvPr/>
        </p:nvGrpSpPr>
        <p:grpSpPr bwMode="auto">
          <a:xfrm>
            <a:off x="914496" y="1681377"/>
            <a:ext cx="1904950" cy="1571122"/>
            <a:chOff x="1831" y="2123"/>
            <a:chExt cx="1952" cy="841"/>
          </a:xfrm>
        </p:grpSpPr>
        <p:sp>
          <p:nvSpPr>
            <p:cNvPr id="5" name="Rectangle 8"/>
            <p:cNvSpPr>
              <a:spLocks noChangeArrowheads="1"/>
            </p:cNvSpPr>
            <p:nvPr/>
          </p:nvSpPr>
          <p:spPr bwMode="auto">
            <a:xfrm>
              <a:off x="1951" y="2123"/>
              <a:ext cx="1832"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spcBef>
                  <a:spcPct val="50000"/>
                </a:spcBef>
                <a:buSzTx/>
                <a:buFontTx/>
                <a:buNone/>
              </a:pPr>
              <a:r>
                <a:rPr lang="zh-CN" altLang="en-US" b="1" dirty="0">
                  <a:solidFill>
                    <a:srgbClr val="000066"/>
                  </a:solidFill>
                  <a:latin typeface="微软雅黑" panose="020B0503020204020204" pitchFamily="34" charset="-122"/>
                  <a:ea typeface="微软雅黑" panose="020B0503020204020204" pitchFamily="34" charset="-122"/>
                </a:rPr>
                <a:t>广播</a:t>
              </a:r>
              <a:r>
                <a:rPr lang="zh-CN" altLang="en-US" b="1" dirty="0" smtClean="0">
                  <a:solidFill>
                    <a:srgbClr val="000066"/>
                  </a:solidFill>
                  <a:latin typeface="微软雅黑" panose="020B0503020204020204" pitchFamily="34" charset="-122"/>
                  <a:ea typeface="微软雅黑" panose="020B0503020204020204" pitchFamily="34" charset="-122"/>
                </a:rPr>
                <a:t>方式</a:t>
              </a:r>
              <a:endParaRPr lang="en-US" altLang="zh-CN" b="1" dirty="0">
                <a:solidFill>
                  <a:srgbClr val="000066"/>
                </a:solidFill>
                <a:latin typeface="微软雅黑" panose="020B0503020204020204" pitchFamily="34" charset="-122"/>
                <a:ea typeface="微软雅黑" panose="020B0503020204020204" pitchFamily="34" charset="-122"/>
              </a:endParaRPr>
            </a:p>
            <a:p>
              <a:pPr eaLnBrk="1" hangingPunct="1">
                <a:spcBef>
                  <a:spcPct val="50000"/>
                </a:spcBef>
                <a:buSzTx/>
                <a:buFontTx/>
                <a:buNone/>
              </a:pPr>
              <a:endParaRPr lang="en-US" altLang="zh-CN" b="1" dirty="0" smtClean="0">
                <a:solidFill>
                  <a:srgbClr val="000066"/>
                </a:solidFill>
                <a:latin typeface="微软雅黑" panose="020B0503020204020204" pitchFamily="34" charset="-122"/>
                <a:ea typeface="微软雅黑" panose="020B0503020204020204" pitchFamily="34" charset="-122"/>
              </a:endParaRPr>
            </a:p>
            <a:p>
              <a:pPr eaLnBrk="1" hangingPunct="1">
                <a:spcBef>
                  <a:spcPct val="50000"/>
                </a:spcBef>
                <a:buSzTx/>
                <a:buFontTx/>
                <a:buNone/>
              </a:pPr>
              <a:r>
                <a:rPr lang="zh-CN" altLang="en-US" b="1" dirty="0">
                  <a:solidFill>
                    <a:srgbClr val="000066"/>
                  </a:solidFill>
                  <a:latin typeface="微软雅黑" panose="020B0503020204020204" pitchFamily="34" charset="-122"/>
                  <a:ea typeface="微软雅黑" panose="020B0503020204020204" pitchFamily="34" charset="-122"/>
                </a:rPr>
                <a:t>点到点方式</a:t>
              </a:r>
              <a:endParaRPr lang="en-US" altLang="zh-CN" b="1" dirty="0">
                <a:solidFill>
                  <a:srgbClr val="000066"/>
                </a:solidFill>
                <a:latin typeface="微软雅黑" panose="020B0503020204020204" pitchFamily="34" charset="-122"/>
                <a:ea typeface="微软雅黑" panose="020B0503020204020204" pitchFamily="34" charset="-122"/>
              </a:endParaRPr>
            </a:p>
          </p:txBody>
        </p:sp>
        <p:sp>
          <p:nvSpPr>
            <p:cNvPr id="6" name="AutoShape 9"/>
            <p:cNvSpPr>
              <a:spLocks/>
            </p:cNvSpPr>
            <p:nvPr/>
          </p:nvSpPr>
          <p:spPr bwMode="auto">
            <a:xfrm>
              <a:off x="1831" y="2175"/>
              <a:ext cx="120" cy="713"/>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sz="3200" b="1">
                <a:latin typeface="宋体" panose="02010600030101010101" pitchFamily="2" charset="-122"/>
                <a:ea typeface="宋体" panose="02010600030101010101" pitchFamily="2" charset="-122"/>
              </a:endParaRPr>
            </a:p>
          </p:txBody>
        </p:sp>
      </p:grpSp>
      <p:sp>
        <p:nvSpPr>
          <p:cNvPr id="7" name="TextBox 6"/>
          <p:cNvSpPr txBox="1"/>
          <p:nvPr/>
        </p:nvSpPr>
        <p:spPr>
          <a:xfrm>
            <a:off x="2398516" y="1666928"/>
            <a:ext cx="586724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信道同时连接着多个接收方，信源发出的信息同时送到所有这些接收方</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典型</a:t>
            </a:r>
            <a:r>
              <a:rPr lang="zh-CN" altLang="en-US" dirty="0" smtClean="0">
                <a:latin typeface="微软雅黑" panose="020B0503020204020204" pitchFamily="34" charset="-122"/>
                <a:ea typeface="微软雅黑" panose="020B0503020204020204" pitchFamily="34" charset="-122"/>
              </a:rPr>
              <a:t>例子</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无线电台</a:t>
            </a:r>
            <a:r>
              <a:rPr lang="zh-CN" altLang="en-US" dirty="0">
                <a:latin typeface="微软雅黑" panose="020B0503020204020204" pitchFamily="34" charset="-122"/>
                <a:ea typeface="微软雅黑" panose="020B0503020204020204" pitchFamily="34" charset="-122"/>
              </a:rPr>
              <a:t>与电视</a:t>
            </a:r>
            <a:r>
              <a:rPr lang="zh-CN" altLang="en-US" dirty="0" smtClean="0">
                <a:latin typeface="微软雅黑" panose="020B0503020204020204" pitchFamily="34" charset="-122"/>
                <a:ea typeface="微软雅黑" panose="020B0503020204020204" pitchFamily="34" charset="-122"/>
              </a:rPr>
              <a:t>广播通信。</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8" name="TextBox 7"/>
          <p:cNvSpPr txBox="1"/>
          <p:nvPr/>
        </p:nvSpPr>
        <p:spPr>
          <a:xfrm>
            <a:off x="2667050" y="2787353"/>
            <a:ext cx="586724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信道只连接着一个接收方，信源发出的信息只送到这一个接收方</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典型</a:t>
            </a:r>
            <a:r>
              <a:rPr lang="zh-CN" altLang="en-US" dirty="0" smtClean="0">
                <a:latin typeface="微软雅黑" panose="020B0503020204020204" pitchFamily="34" charset="-122"/>
                <a:ea typeface="微软雅黑" panose="020B0503020204020204" pitchFamily="34" charset="-122"/>
              </a:rPr>
              <a:t>例子</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常规</a:t>
            </a:r>
            <a:r>
              <a:rPr lang="zh-CN" altLang="en-US" dirty="0">
                <a:latin typeface="微软雅黑" panose="020B0503020204020204" pitchFamily="34" charset="-122"/>
                <a:ea typeface="微软雅黑" panose="020B0503020204020204" pitchFamily="34" charset="-122"/>
              </a:rPr>
              <a:t>的电话</a:t>
            </a:r>
            <a:r>
              <a:rPr lang="zh-CN" altLang="en-US" dirty="0" smtClean="0">
                <a:latin typeface="微软雅黑" panose="020B0503020204020204" pitchFamily="34" charset="-122"/>
                <a:ea typeface="微软雅黑" panose="020B0503020204020204" pitchFamily="34" charset="-122"/>
              </a:rPr>
              <a:t>通信。</a:t>
            </a:r>
            <a:endParaRPr lang="zh-CN" altLang="en-US" dirty="0">
              <a:latin typeface="微软雅黑" panose="020B0503020204020204" pitchFamily="34" charset="-122"/>
              <a:ea typeface="微软雅黑" panose="020B0503020204020204" pitchFamily="34" charset="-122"/>
            </a:endParaRPr>
          </a:p>
        </p:txBody>
      </p:sp>
      <p:grpSp>
        <p:nvGrpSpPr>
          <p:cNvPr id="9" name="Group 13"/>
          <p:cNvGrpSpPr>
            <a:grpSpLocks/>
          </p:cNvGrpSpPr>
          <p:nvPr/>
        </p:nvGrpSpPr>
        <p:grpSpPr bwMode="auto">
          <a:xfrm>
            <a:off x="727829" y="3733793"/>
            <a:ext cx="3590034" cy="1864088"/>
            <a:chOff x="1771" y="2123"/>
            <a:chExt cx="2012" cy="762"/>
          </a:xfrm>
        </p:grpSpPr>
        <p:sp>
          <p:nvSpPr>
            <p:cNvPr id="10" name="Rectangle 8"/>
            <p:cNvSpPr>
              <a:spLocks noChangeArrowheads="1"/>
            </p:cNvSpPr>
            <p:nvPr/>
          </p:nvSpPr>
          <p:spPr bwMode="auto">
            <a:xfrm>
              <a:off x="1908" y="2123"/>
              <a:ext cx="1875"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eaLnBrk="1" hangingPunct="1">
                <a:lnSpc>
                  <a:spcPct val="150000"/>
                </a:lnSpc>
                <a:spcBef>
                  <a:spcPct val="50000"/>
                </a:spcBef>
                <a:buSzTx/>
                <a:buFontTx/>
                <a:buNone/>
              </a:pPr>
              <a:r>
                <a:rPr lang="zh-CN" altLang="en-US" b="1" dirty="0" smtClean="0">
                  <a:solidFill>
                    <a:srgbClr val="000066"/>
                  </a:solidFill>
                  <a:latin typeface="微软雅黑" panose="020B0503020204020204" pitchFamily="34" charset="-122"/>
                  <a:ea typeface="微软雅黑" panose="020B0503020204020204" pitchFamily="34" charset="-122"/>
                </a:rPr>
                <a:t>单工方式</a:t>
              </a:r>
              <a:endParaRPr lang="en-US" altLang="zh-CN" b="1" dirty="0" smtClean="0">
                <a:solidFill>
                  <a:srgbClr val="000066"/>
                </a:solidFill>
                <a:latin typeface="微软雅黑" panose="020B0503020204020204" pitchFamily="34" charset="-122"/>
                <a:ea typeface="微软雅黑" panose="020B0503020204020204" pitchFamily="34" charset="-122"/>
              </a:endParaRPr>
            </a:p>
            <a:p>
              <a:pPr eaLnBrk="1" hangingPunct="1">
                <a:lnSpc>
                  <a:spcPct val="150000"/>
                </a:lnSpc>
                <a:spcBef>
                  <a:spcPct val="50000"/>
                </a:spcBef>
                <a:buSzTx/>
                <a:buFontTx/>
                <a:buNone/>
              </a:pPr>
              <a:r>
                <a:rPr lang="zh-CN" altLang="en-US" b="1" dirty="0" smtClean="0">
                  <a:solidFill>
                    <a:srgbClr val="000066"/>
                  </a:solidFill>
                  <a:latin typeface="微软雅黑" panose="020B0503020204020204" pitchFamily="34" charset="-122"/>
                  <a:ea typeface="微软雅黑" panose="020B0503020204020204" pitchFamily="34" charset="-122"/>
                </a:rPr>
                <a:t>双工方式</a:t>
              </a:r>
              <a:endParaRPr lang="zh-CN" altLang="en-US" b="1" dirty="0">
                <a:solidFill>
                  <a:srgbClr val="000066"/>
                </a:solidFill>
                <a:latin typeface="微软雅黑" panose="020B0503020204020204" pitchFamily="34" charset="-122"/>
                <a:ea typeface="微软雅黑" panose="020B0503020204020204" pitchFamily="34" charset="-122"/>
              </a:endParaRPr>
            </a:p>
            <a:p>
              <a:pPr eaLnBrk="1" hangingPunct="1">
                <a:lnSpc>
                  <a:spcPct val="150000"/>
                </a:lnSpc>
                <a:spcBef>
                  <a:spcPct val="50000"/>
                </a:spcBef>
                <a:buSzTx/>
                <a:buFontTx/>
                <a:buNone/>
              </a:pPr>
              <a:r>
                <a:rPr lang="zh-CN" altLang="en-US" b="1" dirty="0" smtClean="0">
                  <a:solidFill>
                    <a:srgbClr val="000066"/>
                  </a:solidFill>
                  <a:latin typeface="微软雅黑" panose="020B0503020204020204" pitchFamily="34" charset="-122"/>
                  <a:ea typeface="微软雅黑" panose="020B0503020204020204" pitchFamily="34" charset="-122"/>
                </a:rPr>
                <a:t>半双工方式</a:t>
              </a:r>
              <a:endParaRPr lang="zh-CN" altLang="en-US" b="1" dirty="0">
                <a:solidFill>
                  <a:srgbClr val="000066"/>
                </a:solidFill>
                <a:latin typeface="微软雅黑" panose="020B0503020204020204" pitchFamily="34" charset="-122"/>
                <a:ea typeface="微软雅黑" panose="020B0503020204020204" pitchFamily="34" charset="-122"/>
              </a:endParaRPr>
            </a:p>
          </p:txBody>
        </p:sp>
        <p:sp>
          <p:nvSpPr>
            <p:cNvPr id="11" name="AutoShape 9"/>
            <p:cNvSpPr>
              <a:spLocks/>
            </p:cNvSpPr>
            <p:nvPr/>
          </p:nvSpPr>
          <p:spPr bwMode="auto">
            <a:xfrm>
              <a:off x="1771" y="2162"/>
              <a:ext cx="120" cy="684"/>
            </a:xfrm>
            <a:prstGeom prst="leftBrace">
              <a:avLst>
                <a:gd name="adj1" fmla="val 24382"/>
                <a:gd name="adj2" fmla="val 500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90000"/>
                <a:buBlip>
                  <a:blip r:embed="rId2"/>
                </a:buBlip>
                <a:defRPr kumimoji="1" sz="2400">
                  <a:solidFill>
                    <a:srgbClr val="0000FF"/>
                  </a:solidFill>
                  <a:latin typeface="Tahoma" pitchFamily="34" charset="0"/>
                  <a:ea typeface="宋体" charset="-122"/>
                </a:defRPr>
              </a:lvl1pPr>
              <a:lvl2pPr marL="742950" indent="-285750" algn="l" eaLnBrk="0" hangingPunct="0">
                <a:spcBef>
                  <a:spcPct val="20000"/>
                </a:spcBef>
                <a:buSzPct val="80000"/>
                <a:buBlip>
                  <a:blip r:embed="rId3"/>
                </a:buBlip>
                <a:defRPr kumimoji="1" sz="2400">
                  <a:solidFill>
                    <a:srgbClr val="0000FF"/>
                  </a:solidFill>
                  <a:latin typeface="Tahoma" pitchFamily="34" charset="0"/>
                  <a:ea typeface="宋体" charset="-122"/>
                </a:defRPr>
              </a:lvl2pPr>
              <a:lvl3pPr marL="1143000" indent="-228600" algn="l" eaLnBrk="0" hangingPunct="0">
                <a:spcBef>
                  <a:spcPct val="20000"/>
                </a:spcBef>
                <a:buSzPct val="70000"/>
                <a:buBlip>
                  <a:blip r:embed="rId4"/>
                </a:buBlip>
                <a:defRPr kumimoji="1" sz="2400">
                  <a:solidFill>
                    <a:srgbClr val="0000FF"/>
                  </a:solidFill>
                  <a:latin typeface="Tahoma" pitchFamily="34" charset="0"/>
                  <a:ea typeface="宋体" charset="-122"/>
                </a:defRPr>
              </a:lvl3pPr>
              <a:lvl4pPr marL="1600200" indent="-228600" algn="l" eaLnBrk="0" hangingPunct="0">
                <a:spcBef>
                  <a:spcPct val="20000"/>
                </a:spcBef>
                <a:buSzPct val="70000"/>
                <a:buBlip>
                  <a:blip r:embed="rId5"/>
                </a:buBlip>
                <a:defRPr kumimoji="1" sz="2400">
                  <a:solidFill>
                    <a:srgbClr val="0000FF"/>
                  </a:solidFill>
                  <a:latin typeface="Tahoma" pitchFamily="34" charset="0"/>
                  <a:ea typeface="宋体" charset="-122"/>
                </a:defRPr>
              </a:lvl4pPr>
              <a:lvl5pPr marL="2057400" indent="-228600" algn="l" eaLnBrk="0" hangingPunct="0">
                <a:spcBef>
                  <a:spcPct val="20000"/>
                </a:spcBef>
                <a:buSzPct val="70000"/>
                <a:buBlip>
                  <a:blip r:embed="rId6"/>
                </a:buBlip>
                <a:defRPr kumimoji="1" sz="2400">
                  <a:solidFill>
                    <a:srgbClr val="0000FF"/>
                  </a:solidFill>
                  <a:latin typeface="Tahoma" pitchFamily="34" charset="0"/>
                  <a:ea typeface="宋体" charset="-122"/>
                </a:defRPr>
              </a:lvl5pPr>
              <a:lvl6pPr marL="25146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6pPr>
              <a:lvl7pPr marL="29718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7pPr>
              <a:lvl8pPr marL="34290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8pPr>
              <a:lvl9pPr marL="3886200" indent="-228600" eaLnBrk="0" fontAlgn="base" hangingPunct="0">
                <a:spcBef>
                  <a:spcPct val="20000"/>
                </a:spcBef>
                <a:spcAft>
                  <a:spcPct val="0"/>
                </a:spcAft>
                <a:buSzPct val="70000"/>
                <a:buBlip>
                  <a:blip r:embed="rId6"/>
                </a:buBlip>
                <a:defRPr kumimoji="1" sz="2400">
                  <a:solidFill>
                    <a:srgbClr val="0000FF"/>
                  </a:solidFill>
                  <a:latin typeface="Tahoma" pitchFamily="34" charset="0"/>
                  <a:ea typeface="宋体" charset="-122"/>
                </a:defRPr>
              </a:lvl9pPr>
            </a:lstStyle>
            <a:p>
              <a:pPr algn="ctr" eaLnBrk="1" hangingPunct="1">
                <a:spcBef>
                  <a:spcPct val="50000"/>
                </a:spcBef>
                <a:buSzTx/>
                <a:buFontTx/>
                <a:buNone/>
              </a:pPr>
              <a:endParaRPr lang="zh-CN" altLang="en-US" b="1">
                <a:latin typeface="微软雅黑" panose="020B0503020204020204" pitchFamily="34" charset="-122"/>
                <a:ea typeface="微软雅黑" panose="020B0503020204020204" pitchFamily="34" charset="-122"/>
              </a:endParaRPr>
            </a:p>
          </p:txBody>
        </p:sp>
      </p:grpSp>
      <p:sp>
        <p:nvSpPr>
          <p:cNvPr id="12" name="TextBox 11"/>
          <p:cNvSpPr txBox="1"/>
          <p:nvPr/>
        </p:nvSpPr>
        <p:spPr>
          <a:xfrm>
            <a:off x="2623163" y="3736475"/>
            <a:ext cx="586724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只能沿一个固定方向传输信息。比如，在电视广播中，图像信息只能从</a:t>
            </a:r>
            <a:r>
              <a:rPr lang="zh-CN" altLang="en-US" dirty="0" smtClean="0">
                <a:latin typeface="微软雅黑" panose="020B0503020204020204" pitchFamily="34" charset="-122"/>
                <a:ea typeface="微软雅黑" panose="020B0503020204020204" pitchFamily="34" charset="-122"/>
              </a:rPr>
              <a:t>电视台传输</a:t>
            </a:r>
            <a:r>
              <a:rPr lang="zh-CN" altLang="en-US" dirty="0">
                <a:latin typeface="微软雅黑" panose="020B0503020204020204" pitchFamily="34" charset="-122"/>
                <a:ea typeface="微软雅黑" panose="020B0503020204020204" pitchFamily="34" charset="-122"/>
              </a:rPr>
              <a:t>至千家万户的电视屏幕上</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3" name="TextBox 12"/>
          <p:cNvSpPr txBox="1"/>
          <p:nvPr/>
        </p:nvSpPr>
        <p:spPr>
          <a:xfrm>
            <a:off x="2623163" y="4382806"/>
            <a:ext cx="586724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能够同时沿两个方向传输信息。比如，在电话通信中，通话双方可以同时向</a:t>
            </a:r>
            <a:r>
              <a:rPr lang="zh-CN" altLang="en-US" dirty="0" smtClean="0">
                <a:latin typeface="微软雅黑" panose="020B0503020204020204" pitchFamily="34" charset="-122"/>
                <a:ea typeface="微软雅黑" panose="020B0503020204020204" pitchFamily="34" charset="-122"/>
              </a:rPr>
              <a:t>对方</a:t>
            </a:r>
            <a:r>
              <a:rPr lang="zh-CN" altLang="en-US" dirty="0">
                <a:latin typeface="微软雅黑" panose="020B0503020204020204" pitchFamily="34" charset="-122"/>
                <a:ea typeface="微软雅黑" panose="020B0503020204020204" pitchFamily="34" charset="-122"/>
              </a:rPr>
              <a:t>讲话。</a:t>
            </a:r>
          </a:p>
        </p:txBody>
      </p:sp>
      <p:sp>
        <p:nvSpPr>
          <p:cNvPr id="14" name="TextBox 13"/>
          <p:cNvSpPr txBox="1"/>
          <p:nvPr/>
        </p:nvSpPr>
        <p:spPr>
          <a:xfrm>
            <a:off x="2667050" y="5179309"/>
            <a:ext cx="586724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a:latin typeface="微软雅黑" panose="020B0503020204020204" pitchFamily="34" charset="-122"/>
                <a:ea typeface="微软雅黑" panose="020B0503020204020204" pitchFamily="34" charset="-122"/>
              </a:rPr>
              <a:t>任何时候都只能沿一个方向传输信息，但可以切换传输方向。比如，在</a:t>
            </a:r>
            <a:r>
              <a:rPr lang="zh-CN" altLang="en-US" dirty="0" smtClean="0">
                <a:latin typeface="微软雅黑" panose="020B0503020204020204" pitchFamily="34" charset="-122"/>
                <a:ea typeface="微软雅黑" panose="020B0503020204020204" pitchFamily="34" charset="-122"/>
              </a:rPr>
              <a:t>对讲机</a:t>
            </a:r>
            <a:r>
              <a:rPr lang="zh-CN" altLang="en-US" dirty="0">
                <a:latin typeface="微软雅黑" panose="020B0503020204020204" pitchFamily="34" charset="-122"/>
                <a:ea typeface="微软雅黑" panose="020B0503020204020204" pitchFamily="34" charset="-122"/>
              </a:rPr>
              <a:t>通信中，通话双方中的任何一方都可以向对方讲话，但只能轮流讲，而不能同时讲。</a:t>
            </a:r>
          </a:p>
        </p:txBody>
      </p:sp>
    </p:spTree>
    <p:extLst>
      <p:ext uri="{BB962C8B-B14F-4D97-AF65-F5344CB8AC3E}">
        <p14:creationId xmlns:p14="http://schemas.microsoft.com/office/powerpoint/2010/main" val="5917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Lst>
  </p:timing>
</p:sld>
</file>

<file path=ppt/theme/theme1.xml><?xml version="1.0" encoding="utf-8"?>
<a:theme xmlns:a="http://schemas.openxmlformats.org/drawingml/2006/main" name="Default Design">
  <a:themeElements>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2298</TotalTime>
  <Pages>0</Pages>
  <Words>6706</Words>
  <Characters>0</Characters>
  <Application>Microsoft Office PowerPoint</Application>
  <DocSecurity>0</DocSecurity>
  <PresentationFormat>全屏显示(4:3)</PresentationFormat>
  <Lines>0</Lines>
  <Paragraphs>484</Paragraphs>
  <Slides>50</Slides>
  <Notes>4</Notes>
  <HiddenSlides>0</HiddenSlides>
  <MMClips>0</MMClips>
  <ScaleCrop>false</ScaleCrop>
  <HeadingPairs>
    <vt:vector size="4" baseType="variant">
      <vt:variant>
        <vt:lpstr>主题</vt:lpstr>
      </vt:variant>
      <vt:variant>
        <vt:i4>2</vt:i4>
      </vt:variant>
      <vt:variant>
        <vt:lpstr>幻灯片标题</vt:lpstr>
      </vt:variant>
      <vt:variant>
        <vt:i4>50</vt:i4>
      </vt:variant>
    </vt:vector>
  </HeadingPairs>
  <TitlesOfParts>
    <vt:vector size="52" baseType="lpstr">
      <vt:lpstr>Default Design</vt:lpstr>
      <vt:lpstr>Office 主题</vt:lpstr>
      <vt:lpstr>PowerPoint 演示文稿</vt:lpstr>
      <vt:lpstr>目 录</vt:lpstr>
      <vt:lpstr>6.1通信概述</vt:lpstr>
      <vt:lpstr>6.1.1现代通信的发展过程 </vt:lpstr>
      <vt:lpstr>PowerPoint 演示文稿</vt:lpstr>
      <vt:lpstr>1. 模拟信号和数字信号 </vt:lpstr>
      <vt:lpstr>2. 信道 </vt:lpstr>
      <vt:lpstr>3.传输方式</vt:lpstr>
      <vt:lpstr>4.通信方式 </vt:lpstr>
      <vt:lpstr>5. 通信网络的拓扑结构 </vt:lpstr>
      <vt:lpstr>6.1.3 现代通信的基本技术 </vt:lpstr>
      <vt:lpstr>2. 差错控制 </vt:lpstr>
      <vt:lpstr>6.1.4移动通信系统 </vt:lpstr>
      <vt:lpstr>6.2计算机网络基础 </vt:lpstr>
      <vt:lpstr>6.2.1计算机网络概述 </vt:lpstr>
      <vt:lpstr>2. 因特网发展的三个阶段 </vt:lpstr>
      <vt:lpstr>3. 计算机网络分类 </vt:lpstr>
      <vt:lpstr>PowerPoint 演示文稿</vt:lpstr>
      <vt:lpstr>PowerPoint 演示文稿</vt:lpstr>
      <vt:lpstr>5. 计算机网络的功能</vt:lpstr>
      <vt:lpstr>6.2.2计算机网络体系结构 </vt:lpstr>
      <vt:lpstr>2. 分层的体系结构 </vt:lpstr>
      <vt:lpstr>PowerPoint 演示文稿</vt:lpstr>
      <vt:lpstr>3. 层次模型 </vt:lpstr>
      <vt:lpstr>PowerPoint 演示文稿</vt:lpstr>
      <vt:lpstr>4.IP地址</vt:lpstr>
      <vt:lpstr>PowerPoint 演示文稿</vt:lpstr>
      <vt:lpstr>PowerPoint 演示文稿</vt:lpstr>
      <vt:lpstr>5. 域名系统 </vt:lpstr>
      <vt:lpstr>6.3 物联网 </vt:lpstr>
      <vt:lpstr>6.3.1物联网概述 </vt:lpstr>
      <vt:lpstr>2. 物联网的核心技术 </vt:lpstr>
      <vt:lpstr>3. 典型的物联网接入技术 </vt:lpstr>
      <vt:lpstr>6.3.2无线传感器网络 </vt:lpstr>
      <vt:lpstr>2. 无线传感器节点 </vt:lpstr>
      <vt:lpstr>PowerPoint 演示文稿</vt:lpstr>
      <vt:lpstr>6.4移动网络</vt:lpstr>
      <vt:lpstr>6.4.1移动互联网简介 </vt:lpstr>
      <vt:lpstr>6.4.2移动互联网技术 </vt:lpstr>
      <vt:lpstr>2. 移动通信技术的发展 </vt:lpstr>
      <vt:lpstr>3. 移动互联网的特点 </vt:lpstr>
      <vt:lpstr>6.4.3无线接入 </vt:lpstr>
      <vt:lpstr>3. 中短距离无线通信技术 </vt:lpstr>
      <vt:lpstr>6.5.互联网应用</vt:lpstr>
      <vt:lpstr>6.5.1计算机网络在我国的发展 </vt:lpstr>
      <vt:lpstr>6.5.2“+互联网”和“互联网+”</vt:lpstr>
      <vt:lpstr>3. 如何实施“互联网+”</vt:lpstr>
      <vt:lpstr>6.5.3无限资源库的发掘和利用：搜索引擎 </vt:lpstr>
      <vt:lpstr>小结</vt:lpstr>
      <vt:lpstr>感谢观看！</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www.glzy8.com提供海量PPT模板免费下载！</dc:title>
  <dc:creator>lenovo</dc:creator>
  <cp:lastModifiedBy>toshiba</cp:lastModifiedBy>
  <cp:revision>128</cp:revision>
  <dcterms:created xsi:type="dcterms:W3CDTF">2008-03-10T09:13:42Z</dcterms:created>
  <dcterms:modified xsi:type="dcterms:W3CDTF">2019-01-22T14:23:45Z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2052-9.1.0.4843</vt:lpwstr>
  </property>
</Properties>
</file>